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7" r:id="rId3"/>
    <p:sldId id="261" r:id="rId4"/>
    <p:sldId id="259" r:id="rId5"/>
    <p:sldId id="260" r:id="rId6"/>
    <p:sldId id="262" r:id="rId7"/>
    <p:sldId id="263" r:id="rId8"/>
    <p:sldId id="272" r:id="rId9"/>
    <p:sldId id="273" r:id="rId10"/>
    <p:sldId id="265" r:id="rId11"/>
    <p:sldId id="266" r:id="rId12"/>
    <p:sldId id="268" r:id="rId13"/>
    <p:sldId id="267" r:id="rId14"/>
    <p:sldId id="269" r:id="rId15"/>
    <p:sldId id="264" r:id="rId16"/>
    <p:sldId id="270" r:id="rId17"/>
    <p:sldId id="271" r:id="rId18"/>
    <p:sldId id="276" r:id="rId19"/>
    <p:sldId id="274" r:id="rId20"/>
    <p:sldId id="295" r:id="rId21"/>
    <p:sldId id="298" r:id="rId22"/>
    <p:sldId id="294" r:id="rId23"/>
    <p:sldId id="297" r:id="rId24"/>
    <p:sldId id="296" r:id="rId25"/>
    <p:sldId id="299" r:id="rId26"/>
    <p:sldId id="366" r:id="rId27"/>
    <p:sldId id="370" r:id="rId28"/>
    <p:sldId id="300" r:id="rId29"/>
    <p:sldId id="302" r:id="rId30"/>
    <p:sldId id="301" r:id="rId31"/>
    <p:sldId id="303" r:id="rId32"/>
    <p:sldId id="353" r:id="rId33"/>
    <p:sldId id="354" r:id="rId34"/>
    <p:sldId id="364" r:id="rId35"/>
    <p:sldId id="367" r:id="rId36"/>
    <p:sldId id="368" r:id="rId37"/>
    <p:sldId id="369" r:id="rId38"/>
    <p:sldId id="356" r:id="rId39"/>
    <p:sldId id="357" r:id="rId40"/>
    <p:sldId id="358" r:id="rId41"/>
    <p:sldId id="359" r:id="rId42"/>
    <p:sldId id="360" r:id="rId43"/>
    <p:sldId id="377" r:id="rId44"/>
    <p:sldId id="379" r:id="rId45"/>
    <p:sldId id="378" r:id="rId46"/>
    <p:sldId id="361" r:id="rId47"/>
    <p:sldId id="293" r:id="rId48"/>
    <p:sldId id="275" r:id="rId49"/>
    <p:sldId id="277" r:id="rId50"/>
    <p:sldId id="281" r:id="rId51"/>
    <p:sldId id="375" r:id="rId52"/>
    <p:sldId id="278" r:id="rId53"/>
    <p:sldId id="282" r:id="rId54"/>
    <p:sldId id="283" r:id="rId55"/>
    <p:sldId id="284" r:id="rId56"/>
    <p:sldId id="285" r:id="rId57"/>
    <p:sldId id="304" r:id="rId58"/>
    <p:sldId id="305" r:id="rId59"/>
    <p:sldId id="372" r:id="rId60"/>
    <p:sldId id="373" r:id="rId61"/>
    <p:sldId id="374" r:id="rId62"/>
    <p:sldId id="286" r:id="rId63"/>
    <p:sldId id="287" r:id="rId64"/>
    <p:sldId id="290" r:id="rId65"/>
    <p:sldId id="289" r:id="rId66"/>
    <p:sldId id="380" r:id="rId67"/>
    <p:sldId id="381" r:id="rId68"/>
    <p:sldId id="307" r:id="rId69"/>
    <p:sldId id="308" r:id="rId70"/>
    <p:sldId id="309" r:id="rId71"/>
    <p:sldId id="310" r:id="rId72"/>
    <p:sldId id="311" r:id="rId73"/>
    <p:sldId id="312" r:id="rId74"/>
    <p:sldId id="314" r:id="rId75"/>
    <p:sldId id="315" r:id="rId76"/>
    <p:sldId id="316" r:id="rId77"/>
    <p:sldId id="317" r:id="rId78"/>
    <p:sldId id="318" r:id="rId79"/>
    <p:sldId id="319" r:id="rId80"/>
    <p:sldId id="320" r:id="rId81"/>
    <p:sldId id="321"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82" r:id="rId98"/>
    <p:sldId id="337" r:id="rId99"/>
    <p:sldId id="338" r:id="rId100"/>
    <p:sldId id="339" r:id="rId101"/>
    <p:sldId id="340" r:id="rId102"/>
    <p:sldId id="341" r:id="rId103"/>
    <p:sldId id="342" r:id="rId104"/>
    <p:sldId id="376" r:id="rId105"/>
    <p:sldId id="343" r:id="rId106"/>
    <p:sldId id="344" r:id="rId107"/>
    <p:sldId id="345" r:id="rId108"/>
    <p:sldId id="346" r:id="rId109"/>
    <p:sldId id="347" r:id="rId110"/>
    <p:sldId id="348" r:id="rId111"/>
    <p:sldId id="351" r:id="rId112"/>
    <p:sldId id="350" r:id="rId113"/>
    <p:sldId id="352" r:id="rId114"/>
    <p:sldId id="371" r:id="rId115"/>
    <p:sldId id="383" r:id="rId116"/>
    <p:sldId id="385" r:id="rId117"/>
    <p:sldId id="384"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p:scale>
          <a:sx n="62" d="100"/>
          <a:sy n="62" d="100"/>
        </p:scale>
        <p:origin x="-996" y="-21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5F703-719E-4F12-8848-6EBCDFC0E9E3}" type="datetimeFigureOut">
              <a:rPr lang="en-US" smtClean="0"/>
              <a:pPr/>
              <a:t>3/10/2023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49597-4B4D-47A8-9CB2-3700139E3E52}" type="slidenum">
              <a:rPr lang="en-US" smtClean="0"/>
              <a:pPr/>
              <a:t>‹#›</a:t>
            </a:fld>
            <a:endParaRPr lang="en-US" dirty="0"/>
          </a:p>
        </p:txBody>
      </p:sp>
    </p:spTree>
    <p:extLst>
      <p:ext uri="{BB962C8B-B14F-4D97-AF65-F5344CB8AC3E}">
        <p14:creationId xmlns:p14="http://schemas.microsoft.com/office/powerpoint/2010/main" xmlns="" val="74152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2</a:t>
            </a:fld>
            <a:endParaRPr lang="en-US" dirty="0"/>
          </a:p>
        </p:txBody>
      </p:sp>
    </p:spTree>
    <p:extLst>
      <p:ext uri="{BB962C8B-B14F-4D97-AF65-F5344CB8AC3E}">
        <p14:creationId xmlns:p14="http://schemas.microsoft.com/office/powerpoint/2010/main" xmlns="" val="215967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Recommendations: Patients with echocardiographic evidence of right-sided heart disease or PH should ideally have measurements of RV basal, mid cavity, and longitudinal dimensions on a 4-chamber view. In all complete echocardiographic studies, the RV basal measurement should be reported, and the report should state the window from which the measurement was performed (ideally the right ventricle–focused view), to permit </a:t>
            </a:r>
            <a:r>
              <a:rPr lang="en-US" dirty="0" err="1" smtClean="0"/>
              <a:t>interstudy</a:t>
            </a:r>
            <a:r>
              <a:rPr lang="en-US" dirty="0" smtClean="0"/>
              <a:t> comparison</a:t>
            </a:r>
            <a:endParaRPr lang="en-US" dirty="0"/>
          </a:p>
        </p:txBody>
      </p:sp>
      <p:sp>
        <p:nvSpPr>
          <p:cNvPr id="4" name="Slide Number Placeholder 3"/>
          <p:cNvSpPr>
            <a:spLocks noGrp="1"/>
          </p:cNvSpPr>
          <p:nvPr>
            <p:ph type="sldNum" sz="quarter" idx="10"/>
          </p:nvPr>
        </p:nvSpPr>
        <p:spPr/>
        <p:txBody>
          <a:bodyPr/>
          <a:lstStyle/>
          <a:p>
            <a:fld id="{BF8C63A4-83CB-41DA-A03F-C27DB2BCD65D}" type="slidenum">
              <a:rPr lang="en-IN" smtClean="0"/>
              <a:pPr/>
              <a:t>24</a:t>
            </a:fld>
            <a:endParaRPr lang="en-IN"/>
          </a:p>
        </p:txBody>
      </p:sp>
    </p:spTree>
    <p:extLst>
      <p:ext uri="{BB962C8B-B14F-4D97-AF65-F5344CB8AC3E}">
        <p14:creationId xmlns:p14="http://schemas.microsoft.com/office/powerpoint/2010/main" xmlns="" val="1040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Mid LV level between papillary muscle and tips of mitral valve leaflets. D1 = left ventricular diameter perpendicular to the septum; D2 = left ventricular diameter parallel to the septum. D2/D1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26</a:t>
            </a:fld>
            <a:endParaRPr lang="en-US" dirty="0"/>
          </a:p>
        </p:txBody>
      </p:sp>
    </p:spTree>
    <p:extLst>
      <p:ext uri="{BB962C8B-B14F-4D97-AF65-F5344CB8AC3E}">
        <p14:creationId xmlns:p14="http://schemas.microsoft.com/office/powerpoint/2010/main" xmlns="" val="3075534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RIMP </a:t>
            </a:r>
            <a:r>
              <a:rPr lang="en-US" sz="1200" b="0" i="0" u="none" strike="noStrike" kern="1200" baseline="0" dirty="0" smtClean="0">
                <a:solidFill>
                  <a:schemeClr val="tx1"/>
                </a:solidFill>
                <a:latin typeface="+mn-lt"/>
                <a:ea typeface="+mn-ea"/>
                <a:cs typeface="+mn-cs"/>
                <a:sym typeface="Wingdings" panose="05000000000000000000" pitchFamily="2" charset="2"/>
              </a:rPr>
              <a:t> </a:t>
            </a:r>
            <a:r>
              <a:rPr lang="en-US" sz="1200" b="0" i="0" u="none" strike="noStrike" kern="1200" baseline="0" dirty="0" smtClean="0">
                <a:solidFill>
                  <a:schemeClr val="tx1"/>
                </a:solidFill>
                <a:latin typeface="+mn-lt"/>
                <a:ea typeface="+mn-ea"/>
                <a:cs typeface="+mn-cs"/>
              </a:rPr>
              <a:t>RV index of myocardial performance. </a:t>
            </a:r>
            <a:r>
              <a:rPr lang="en-US" sz="1200" b="0" i="1" u="none" strike="noStrike" kern="1200" baseline="0" dirty="0" smtClean="0">
                <a:solidFill>
                  <a:schemeClr val="tx1"/>
                </a:solidFill>
                <a:latin typeface="+mn-lt"/>
                <a:ea typeface="+mn-ea"/>
                <a:cs typeface="+mn-cs"/>
              </a:rPr>
              <a:t>DTI </a:t>
            </a:r>
            <a:r>
              <a:rPr lang="en-US" sz="1200" b="0" i="1" u="none" strike="noStrike" kern="1200" baseline="0" dirty="0" smtClean="0">
                <a:solidFill>
                  <a:schemeClr val="tx1"/>
                </a:solidFill>
                <a:latin typeface="+mn-lt"/>
                <a:ea typeface="+mn-ea"/>
                <a:cs typeface="+mn-cs"/>
                <a:sym typeface="Wingdings" panose="05000000000000000000" pitchFamily="2" charset="2"/>
              </a:rPr>
              <a:t> </a:t>
            </a:r>
            <a:r>
              <a:rPr lang="en-US" sz="1200" b="0" i="0" u="none" strike="noStrike" kern="1200" baseline="0" dirty="0" smtClean="0">
                <a:solidFill>
                  <a:schemeClr val="tx1"/>
                </a:solidFill>
                <a:latin typeface="+mn-lt"/>
                <a:ea typeface="+mn-ea"/>
                <a:cs typeface="+mn-cs"/>
              </a:rPr>
              <a:t>Doppler tissue imaging</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28</a:t>
            </a:fld>
            <a:endParaRPr lang="en-US" dirty="0"/>
          </a:p>
        </p:txBody>
      </p:sp>
    </p:spTree>
    <p:extLst>
      <p:ext uri="{BB962C8B-B14F-4D97-AF65-F5344CB8AC3E}">
        <p14:creationId xmlns:p14="http://schemas.microsoft.com/office/powerpoint/2010/main" xmlns="" val="250523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 area is traced at the end of ventricular systole (largest volume) from the lateral aspect of the tricuspid annulus to the septal aspect, excluding the area between the leaflets and annulus, following the RA endocardium, excluding the IVC and superior vena cava and RA appendage (Figure 3).5 Note that RA dimensions can be distorted and falsely enlarged in patients with chest and thoracic spine deformities.</a:t>
            </a:r>
          </a:p>
          <a:p>
            <a:endParaRPr lang="en-US" dirty="0" smtClean="0"/>
          </a:p>
          <a:p>
            <a:r>
              <a:rPr lang="en-US" dirty="0" smtClean="0"/>
              <a:t>Because of the paucity of standardized RA volume data by 2D echocardiography, routine RA volume measurements are not currently recommended.</a:t>
            </a:r>
            <a:endParaRPr lang="en-US" dirty="0"/>
          </a:p>
        </p:txBody>
      </p:sp>
      <p:sp>
        <p:nvSpPr>
          <p:cNvPr id="4" name="Slide Number Placeholder 3"/>
          <p:cNvSpPr>
            <a:spLocks noGrp="1"/>
          </p:cNvSpPr>
          <p:nvPr>
            <p:ph type="sldNum" sz="quarter" idx="10"/>
          </p:nvPr>
        </p:nvSpPr>
        <p:spPr/>
        <p:txBody>
          <a:bodyPr/>
          <a:lstStyle/>
          <a:p>
            <a:fld id="{BF8C63A4-83CB-41DA-A03F-C27DB2BCD65D}" type="slidenum">
              <a:rPr lang="en-IN" smtClean="0"/>
              <a:pPr/>
              <a:t>29</a:t>
            </a:fld>
            <a:endParaRPr lang="en-IN" dirty="0"/>
          </a:p>
        </p:txBody>
      </p:sp>
    </p:spTree>
    <p:extLst>
      <p:ext uri="{BB962C8B-B14F-4D97-AF65-F5344CB8AC3E}">
        <p14:creationId xmlns:p14="http://schemas.microsoft.com/office/powerpoint/2010/main" xmlns="" val="231510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Rarely is a limitation because about 90% of normal individuals</a:t>
            </a:r>
          </a:p>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32</a:t>
            </a:fld>
            <a:endParaRPr lang="en-US" dirty="0"/>
          </a:p>
        </p:txBody>
      </p:sp>
    </p:spTree>
    <p:extLst>
      <p:ext uri="{BB962C8B-B14F-4D97-AF65-F5344CB8AC3E}">
        <p14:creationId xmlns:p14="http://schemas.microsoft.com/office/powerpoint/2010/main" xmlns="" val="326085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Pulmonic regurgitation recorded from a parasternal approach with CW Doppler shows an end-diastolic velocity of about 1 m/s, indicating low diastolic pulmonary pressures.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33</a:t>
            </a:fld>
            <a:endParaRPr lang="en-US" dirty="0"/>
          </a:p>
        </p:txBody>
      </p:sp>
    </p:spTree>
    <p:extLst>
      <p:ext uri="{BB962C8B-B14F-4D97-AF65-F5344CB8AC3E}">
        <p14:creationId xmlns:p14="http://schemas.microsoft.com/office/powerpoint/2010/main" xmlns="" val="2530268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PW Doppler measurement taken after positioning the sample volume just below the pulmonic cusp on the RV side in the RV outflow</a:t>
            </a:r>
            <a:r>
              <a:rPr lang="en-US" baseline="0" dirty="0" smtClean="0"/>
              <a:t> </a:t>
            </a:r>
            <a:r>
              <a:rPr lang="en-US" dirty="0" smtClean="0"/>
              <a:t>tract</a:t>
            </a:r>
          </a:p>
          <a:p>
            <a:r>
              <a:rPr lang="en-US" dirty="0" smtClean="0"/>
              <a:t>Increased pulmonary vascular resistance and pulmonary arterial stiffness can cause a reflection of waves which return towards the RV during systole. This impedes RV ejection and causes ‘notching’ of the Doppler profile The presence of a pulmonary systolic notch is considered a marker of raised PAP The presence of a pulmonary mid systolic notch is more likely to represent increased pulmonary vascular resistance and poor vascular compliance in keeping with pre-capillary PH, rather than PH due to left heart disease</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34</a:t>
            </a:fld>
            <a:endParaRPr lang="en-US" dirty="0"/>
          </a:p>
        </p:txBody>
      </p:sp>
    </p:spTree>
    <p:extLst>
      <p:ext uri="{BB962C8B-B14F-4D97-AF65-F5344CB8AC3E}">
        <p14:creationId xmlns:p14="http://schemas.microsoft.com/office/powerpoint/2010/main" xmlns="" val="248326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a:t>
            </a:r>
            <a:r>
              <a:rPr lang="en-US" baseline="0" dirty="0" smtClean="0"/>
              <a:t> there is a minimal difference between the RVEDP &amp; PAEDP. Therefore a small increase in  RVEDP will be transmitted to the PV resulting  a deflection. In PH, the increase in PAEDP is much greater than RVEDP. </a:t>
            </a:r>
            <a:endParaRPr lang="en-US" dirty="0"/>
          </a:p>
        </p:txBody>
      </p:sp>
      <p:sp>
        <p:nvSpPr>
          <p:cNvPr id="4" name="Slide Number Placeholder 3"/>
          <p:cNvSpPr>
            <a:spLocks noGrp="1"/>
          </p:cNvSpPr>
          <p:nvPr>
            <p:ph type="sldNum" sz="quarter" idx="10"/>
          </p:nvPr>
        </p:nvSpPr>
        <p:spPr/>
        <p:txBody>
          <a:bodyPr/>
          <a:lstStyle/>
          <a:p>
            <a:fld id="{BF8C63A4-83CB-41DA-A03F-C27DB2BCD65D}" type="slidenum">
              <a:rPr lang="en-IN" smtClean="0"/>
              <a:pPr/>
              <a:t>36</a:t>
            </a:fld>
            <a:endParaRPr lang="en-IN"/>
          </a:p>
        </p:txBody>
      </p:sp>
    </p:spTree>
    <p:extLst>
      <p:ext uri="{BB962C8B-B14F-4D97-AF65-F5344CB8AC3E}">
        <p14:creationId xmlns:p14="http://schemas.microsoft.com/office/powerpoint/2010/main" xmlns="" val="909679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Pulmonary pressure is not an ideal measure of the vascular properties of the pulmonary bed because pressure is affected by volume flow rate (increased pressures with higher flow rates and vice versa) and by the LA pressure</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38</a:t>
            </a:fld>
            <a:endParaRPr lang="en-US" dirty="0"/>
          </a:p>
        </p:txBody>
      </p:sp>
    </p:spTree>
    <p:extLst>
      <p:ext uri="{BB962C8B-B14F-4D97-AF65-F5344CB8AC3E}">
        <p14:creationId xmlns:p14="http://schemas.microsoft.com/office/powerpoint/2010/main" xmlns="" val="3445044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LV ejection curves show very rapid acceleration with a short time from flow onset to maximum velocity, whereas RV ejection curves show slower acceleration, a longer time from onset of flow to peak flow, and a more “rounded” velocity curve. As pulmonary vascular resistance increases, the shape of the RV ejection curve more closely approximates an LV</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39</a:t>
            </a:fld>
            <a:endParaRPr lang="en-US" dirty="0"/>
          </a:p>
        </p:txBody>
      </p:sp>
    </p:spTree>
    <p:extLst>
      <p:ext uri="{BB962C8B-B14F-4D97-AF65-F5344CB8AC3E}">
        <p14:creationId xmlns:p14="http://schemas.microsoft.com/office/powerpoint/2010/main" xmlns="" val="3790592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a:t>
            </a:r>
            <a:r>
              <a:rPr lang="en-US" dirty="0" err="1" smtClean="0"/>
              <a:t>pulmonale</a:t>
            </a:r>
            <a:r>
              <a:rPr lang="en-US" dirty="0" smtClean="0"/>
              <a:t>,</a:t>
            </a:r>
            <a:r>
              <a:rPr lang="en-US" baseline="0" dirty="0" smtClean="0"/>
              <a:t> Right axis deviation, R/S &gt; 1, RV strain</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7</a:t>
            </a:fld>
            <a:endParaRPr lang="en-US" dirty="0"/>
          </a:p>
        </p:txBody>
      </p:sp>
    </p:spTree>
    <p:extLst>
      <p:ext uri="{BB962C8B-B14F-4D97-AF65-F5344CB8AC3E}">
        <p14:creationId xmlns:p14="http://schemas.microsoft.com/office/powerpoint/2010/main" xmlns="" val="305806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the Doppler cursor placed in the center of the pulmonary valve just proximal to the annulus with perfect alignment with the main pulmonary artery axis obtained from the parasternal short axis view. PAAT (the green line that depicted by the green arrow) is </a:t>
            </a:r>
            <a:r>
              <a:rPr lang="en-US" dirty="0" err="1" smtClean="0"/>
              <a:t>defned</a:t>
            </a:r>
            <a:r>
              <a:rPr lang="en-US" dirty="0" smtClean="0"/>
              <a:t> by the time between the onset of right ventricle ejection and peak </a:t>
            </a:r>
            <a:r>
              <a:rPr lang="en-US" dirty="0" err="1" smtClean="0"/>
              <a:t>fow</a:t>
            </a:r>
            <a:r>
              <a:rPr lang="en-US" dirty="0" smtClean="0"/>
              <a:t> velocity. </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40</a:t>
            </a:fld>
            <a:endParaRPr lang="en-US" dirty="0"/>
          </a:p>
        </p:txBody>
      </p:sp>
    </p:spTree>
    <p:extLst>
      <p:ext uri="{BB962C8B-B14F-4D97-AF65-F5344CB8AC3E}">
        <p14:creationId xmlns:p14="http://schemas.microsoft.com/office/powerpoint/2010/main" xmlns="" val="3733860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Noninvasive calculation of pulmonary resistance is problematic because of difficulty in measuring mean LA pressure and because of the measurement variability in noninvasive pulmonary artery pressure and right heart cardiac output calculations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41</a:t>
            </a:fld>
            <a:endParaRPr lang="en-US" dirty="0"/>
          </a:p>
        </p:txBody>
      </p:sp>
    </p:spTree>
    <p:extLst>
      <p:ext uri="{BB962C8B-B14F-4D97-AF65-F5344CB8AC3E}">
        <p14:creationId xmlns:p14="http://schemas.microsoft.com/office/powerpoint/2010/main" xmlns="" val="2243449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Echocardiographic probability of pulmonary hypertension and recommendations for further assessment</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44</a:t>
            </a:fld>
            <a:endParaRPr lang="en-US" dirty="0"/>
          </a:p>
        </p:txBody>
      </p:sp>
    </p:spTree>
    <p:extLst>
      <p:ext uri="{BB962C8B-B14F-4D97-AF65-F5344CB8AC3E}">
        <p14:creationId xmlns:p14="http://schemas.microsoft.com/office/powerpoint/2010/main" xmlns="" val="268293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Echocardiographic parameters from at least two different categories (A/B/C) from the list should be present to alter the level of echocardiographic probability of pulmonary hypertension.</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45</a:t>
            </a:fld>
            <a:endParaRPr lang="en-US" dirty="0"/>
          </a:p>
        </p:txBody>
      </p:sp>
    </p:spTree>
    <p:extLst>
      <p:ext uri="{BB962C8B-B14F-4D97-AF65-F5344CB8AC3E}">
        <p14:creationId xmlns:p14="http://schemas.microsoft.com/office/powerpoint/2010/main" xmlns="" val="1787187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recommended in the diagnostic work-up of patients with suspected or newly diagnosed PH, to rule out or detect signs of CTEPH. PAH, V/Q</a:t>
            </a:r>
          </a:p>
          <a:p>
            <a:r>
              <a:rPr lang="en-US" sz="1200" b="0" i="0" u="none" strike="noStrike" kern="1200" baseline="0" dirty="0" err="1" smtClean="0">
                <a:solidFill>
                  <a:schemeClr val="tx1"/>
                </a:solidFill>
                <a:latin typeface="+mn-lt"/>
                <a:ea typeface="+mn-ea"/>
                <a:cs typeface="+mn-cs"/>
              </a:rPr>
              <a:t>scintigraphy</a:t>
            </a:r>
            <a:r>
              <a:rPr lang="en-US" sz="1200" b="0" i="0" u="none" strike="noStrike" kern="1200" baseline="0" dirty="0" smtClean="0">
                <a:solidFill>
                  <a:schemeClr val="tx1"/>
                </a:solidFill>
                <a:latin typeface="+mn-lt"/>
                <a:ea typeface="+mn-ea"/>
                <a:cs typeface="+mn-cs"/>
              </a:rPr>
              <a:t> is normal or shows a speckled pattern but no typical perfusion defects. </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52</a:t>
            </a:fld>
            <a:endParaRPr lang="en-US" dirty="0"/>
          </a:p>
        </p:txBody>
      </p:sp>
    </p:spTree>
    <p:extLst>
      <p:ext uri="{BB962C8B-B14F-4D97-AF65-F5344CB8AC3E}">
        <p14:creationId xmlns:p14="http://schemas.microsoft.com/office/powerpoint/2010/main" xmlns="" val="3214407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Gold standard for diagnosing and classifying PH</a:t>
            </a:r>
          </a:p>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56</a:t>
            </a:fld>
            <a:endParaRPr lang="en-US" dirty="0"/>
          </a:p>
        </p:txBody>
      </p:sp>
    </p:spTree>
    <p:extLst>
      <p:ext uri="{BB962C8B-B14F-4D97-AF65-F5344CB8AC3E}">
        <p14:creationId xmlns:p14="http://schemas.microsoft.com/office/powerpoint/2010/main" xmlns="" val="4071783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PCWP is measured by inserting balloon-tipped, multi-lumen catheter (</a:t>
            </a:r>
            <a:r>
              <a:rPr lang="en-US" sz="1200" b="1" i="0" kern="1200" dirty="0" smtClean="0">
                <a:solidFill>
                  <a:schemeClr val="tx1"/>
                </a:solidFill>
                <a:effectLst/>
                <a:latin typeface="+mn-lt"/>
                <a:ea typeface="+mn-ea"/>
                <a:cs typeface="+mn-cs"/>
              </a:rPr>
              <a:t>Swan-</a:t>
            </a:r>
            <a:r>
              <a:rPr lang="en-US" sz="1200" b="1" i="0" kern="1200" dirty="0" err="1" smtClean="0">
                <a:solidFill>
                  <a:schemeClr val="tx1"/>
                </a:solidFill>
                <a:effectLst/>
                <a:latin typeface="+mn-lt"/>
                <a:ea typeface="+mn-ea"/>
                <a:cs typeface="+mn-cs"/>
              </a:rPr>
              <a:t>Ganz</a:t>
            </a:r>
            <a:r>
              <a:rPr lang="en-US" sz="1200" b="1" i="0" kern="1200" dirty="0" smtClean="0">
                <a:solidFill>
                  <a:schemeClr val="tx1"/>
                </a:solidFill>
                <a:effectLst/>
                <a:latin typeface="+mn-lt"/>
                <a:ea typeface="+mn-ea"/>
                <a:cs typeface="+mn-cs"/>
              </a:rPr>
              <a:t> catheter</a:t>
            </a:r>
            <a:r>
              <a:rPr lang="en-US" sz="1200" b="0" i="0" kern="1200" dirty="0" smtClean="0">
                <a:solidFill>
                  <a:schemeClr val="tx1"/>
                </a:solidFill>
                <a:effectLst/>
                <a:latin typeface="+mn-lt"/>
                <a:ea typeface="+mn-ea"/>
                <a:cs typeface="+mn-cs"/>
              </a:rPr>
              <a:t>) into a peripheral vein (e.g., jugular or femoral vein), then advancing the catheter into the right atrium, right ventricle, pulmonary artery, and then into a branch of the pulmonary artery. The catheter has a lumen (port) that opens at the tip of the catheter distal to the balloon. This port is connected to a pressure transducer. As illustrated below, the location of the catheter can be determined by viewing the pressure measured from the tip of the catheter. In the right atrium (RA), the pressure usually averages &lt;5 mmHg and fluctuates a few mmHg. When the catheter is advanced into the right ventricle (RV), the systolic pressure increases to ~25 mmHg and the diastolic pressure remains similar to right atrial diastolic pressure. When the catheter enters the pulmonary artery (PA), the systolic pressure normally is similar to the right ventricular systolic pressure, but the diastolic pressure increases to about 10 mmHg because of pulmonic valve closure at the beginning of diastole. Just behind the tip of the catheter is a small balloon that can be inflated with air (~1 cc). When properly positioned in a branch of the pulmonary artery, the distal port measures pulmonary artery pressure (~ 25/10 mmHg; systolic/diastolic pressure). The balloon is then inflated, which occludes the branch of the pulmonary artery. When this occurs, the pressure in the distal port rapidly falls, and after several seconds, reaches a stable lower value that is very similar to left atrial pressure (mean pressure normally 8-10 mmHg). The pressure recorded during balloon inflation approximates left atrial pressure because the occluded vessel and its distal branches that eventually form the pulmonary veins act as an extension of the catheter</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59</a:t>
            </a:fld>
            <a:endParaRPr lang="en-US" dirty="0"/>
          </a:p>
        </p:txBody>
      </p:sp>
    </p:spTree>
    <p:extLst>
      <p:ext uri="{BB962C8B-B14F-4D97-AF65-F5344CB8AC3E}">
        <p14:creationId xmlns:p14="http://schemas.microsoft.com/office/powerpoint/2010/main" xmlns="" val="3762979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purpose of vasoreactivity testing in PAH is to identify acute </a:t>
            </a:r>
            <a:r>
              <a:rPr lang="en-US" dirty="0" err="1" smtClean="0"/>
              <a:t>vasoresponders</a:t>
            </a:r>
            <a:r>
              <a:rPr lang="en-US" dirty="0" smtClean="0"/>
              <a:t> who may be candidates for treatment with CCBs. Pulmonary vasoreactivity testing is only recommended in patients with IPAH, HPAH, or DPAH. Inhaled nitric oxide or inhaled iloprost are the recommended test compounds for </a:t>
            </a:r>
            <a:r>
              <a:rPr lang="en-US" dirty="0" err="1" smtClean="0"/>
              <a:t>vasoreactivity</a:t>
            </a:r>
            <a:r>
              <a:rPr lang="en-US" dirty="0" smtClean="0"/>
              <a:t>  testing. There is similar evidence for intravenous (</a:t>
            </a:r>
            <a:r>
              <a:rPr lang="en-US" dirty="0" err="1" smtClean="0"/>
              <a:t>i.v.</a:t>
            </a:r>
            <a:r>
              <a:rPr lang="en-US" dirty="0" smtClean="0"/>
              <a:t>) epoprostenol. Adenosine </a:t>
            </a:r>
            <a:r>
              <a:rPr lang="en-US" dirty="0" err="1" smtClean="0"/>
              <a:t>i.v.</a:t>
            </a:r>
            <a:r>
              <a:rPr lang="en-US" dirty="0" smtClean="0"/>
              <a:t> is no longer recommended due to frequent side effects. A positive acute response is defined as a reduction in mPAP by ≥10 mmHg to reach an absolute value ≤40 mmHg, with increased or unchanged CO.</a:t>
            </a:r>
          </a:p>
        </p:txBody>
      </p:sp>
      <p:sp>
        <p:nvSpPr>
          <p:cNvPr id="4" name="Slide Number Placeholder 3"/>
          <p:cNvSpPr>
            <a:spLocks noGrp="1"/>
          </p:cNvSpPr>
          <p:nvPr>
            <p:ph type="sldNum" sz="quarter" idx="10"/>
          </p:nvPr>
        </p:nvSpPr>
        <p:spPr/>
        <p:txBody>
          <a:bodyPr/>
          <a:lstStyle/>
          <a:p>
            <a:fld id="{53149597-4B4D-47A8-9CB2-3700139E3E52}" type="slidenum">
              <a:rPr lang="en-US" smtClean="0"/>
              <a:pPr/>
              <a:t>63</a:t>
            </a:fld>
            <a:endParaRPr lang="en-US" dirty="0"/>
          </a:p>
        </p:txBody>
      </p:sp>
    </p:spTree>
    <p:extLst>
      <p:ext uri="{BB962C8B-B14F-4D97-AF65-F5344CB8AC3E}">
        <p14:creationId xmlns:p14="http://schemas.microsoft.com/office/powerpoint/2010/main" xmlns="" val="274484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64</a:t>
            </a:fld>
            <a:endParaRPr lang="en-US" dirty="0"/>
          </a:p>
        </p:txBody>
      </p:sp>
    </p:spTree>
    <p:extLst>
      <p:ext uri="{BB962C8B-B14F-4D97-AF65-F5344CB8AC3E}">
        <p14:creationId xmlns:p14="http://schemas.microsoft.com/office/powerpoint/2010/main" xmlns="" val="976567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Differentiating PAH from PH-left heart disease may be challenging, especially in patients with borderline abnormal PAWP (13 to 15 mmHg), risk factors for HFpEF, and/or on diuretic therapy. </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65</a:t>
            </a:fld>
            <a:endParaRPr lang="en-US" dirty="0"/>
          </a:p>
        </p:txBody>
      </p:sp>
    </p:spTree>
    <p:extLst>
      <p:ext uri="{BB962C8B-B14F-4D97-AF65-F5344CB8AC3E}">
        <p14:creationId xmlns:p14="http://schemas.microsoft.com/office/powerpoint/2010/main" xmlns="" val="3228669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ASD</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11</a:t>
            </a:fld>
            <a:endParaRPr lang="en-US" dirty="0"/>
          </a:p>
        </p:txBody>
      </p:sp>
    </p:spTree>
    <p:extLst>
      <p:ext uri="{BB962C8B-B14F-4D97-AF65-F5344CB8AC3E}">
        <p14:creationId xmlns:p14="http://schemas.microsoft.com/office/powerpoint/2010/main" xmlns="" val="2751000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Patients with PAH who respond </a:t>
            </a:r>
            <a:r>
              <a:rPr lang="en-US" sz="1200" b="0" i="0" u="none" strike="noStrike" kern="1200" baseline="0" dirty="0" err="1" smtClean="0">
                <a:solidFill>
                  <a:schemeClr val="tx1"/>
                </a:solidFill>
                <a:latin typeface="+mn-lt"/>
                <a:ea typeface="+mn-ea"/>
                <a:cs typeface="+mn-cs"/>
              </a:rPr>
              <a:t>favourably</a:t>
            </a:r>
            <a:r>
              <a:rPr lang="en-US" sz="1200" b="0" i="0" u="none" strike="noStrike" kern="1200" baseline="0" dirty="0" smtClean="0">
                <a:solidFill>
                  <a:schemeClr val="tx1"/>
                </a:solidFill>
                <a:latin typeface="+mn-lt"/>
                <a:ea typeface="+mn-ea"/>
                <a:cs typeface="+mn-cs"/>
              </a:rPr>
              <a:t> to acute vasoreactivity testing (Figure 8) may respond </a:t>
            </a:r>
            <a:r>
              <a:rPr lang="en-US" sz="1200" b="0" i="0" u="none" strike="noStrike" kern="1200" baseline="0" dirty="0" err="1" smtClean="0">
                <a:solidFill>
                  <a:schemeClr val="tx1"/>
                </a:solidFill>
                <a:latin typeface="+mn-lt"/>
                <a:ea typeface="+mn-ea"/>
                <a:cs typeface="+mn-cs"/>
              </a:rPr>
              <a:t>favourably</a:t>
            </a:r>
            <a:r>
              <a:rPr lang="en-US" sz="1200" b="0" i="0" u="none" strike="noStrike" kern="1200" baseline="0" dirty="0" smtClean="0">
                <a:solidFill>
                  <a:schemeClr val="tx1"/>
                </a:solidFill>
                <a:latin typeface="+mn-lt"/>
                <a:ea typeface="+mn-ea"/>
                <a:cs typeface="+mn-cs"/>
              </a:rPr>
              <a:t> to treatment with CCBs. Less than 10% of patients with IPAH, HPAH, or DPAH are responders, while an acute vasodilator response does not predict a favourable long-term response to CCBs in patients with other forms of PAH. </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77</a:t>
            </a:fld>
            <a:endParaRPr lang="en-US" dirty="0"/>
          </a:p>
        </p:txBody>
      </p:sp>
    </p:spTree>
    <p:extLst>
      <p:ext uri="{BB962C8B-B14F-4D97-AF65-F5344CB8AC3E}">
        <p14:creationId xmlns:p14="http://schemas.microsoft.com/office/powerpoint/2010/main" xmlns="" val="2488821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patients with PAH, it has demonstrated efficacy for symptoms, exercise capacity, </a:t>
            </a:r>
            <a:r>
              <a:rPr lang="en-US" dirty="0" err="1" smtClean="0"/>
              <a:t>haemodynamics</a:t>
            </a:r>
            <a:r>
              <a:rPr lang="en-US" dirty="0" smtClean="0"/>
              <a:t>, and time to clinical worsening</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80</a:t>
            </a:fld>
            <a:endParaRPr lang="en-US" dirty="0"/>
          </a:p>
        </p:txBody>
      </p:sp>
    </p:spTree>
    <p:extLst>
      <p:ext uri="{BB962C8B-B14F-4D97-AF65-F5344CB8AC3E}">
        <p14:creationId xmlns:p14="http://schemas.microsoft.com/office/powerpoint/2010/main" xmlns="" val="527416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Improves exercise capacity, WHO-FC, hemodynamics, and time to clinical worsening in patients with PAH. LFT derangement in</a:t>
            </a:r>
            <a:r>
              <a:rPr lang="en-US" sz="1200" b="0" i="0" u="none" strike="noStrike" kern="1200" baseline="0" dirty="0" smtClean="0">
                <a:solidFill>
                  <a:schemeClr val="tx1"/>
                </a:solidFill>
                <a:latin typeface="+mn-lt"/>
                <a:ea typeface="+mn-ea"/>
                <a:cs typeface="+mn-cs"/>
              </a:rPr>
              <a:t>10% of treated patients </a:t>
            </a:r>
            <a:r>
              <a:rPr lang="en-US" sz="1200" b="0" i="0" u="none" strike="noStrike" kern="1200" baseline="0" dirty="0" smtClean="0">
                <a:solidFill>
                  <a:schemeClr val="tx1"/>
                </a:solidFill>
                <a:latin typeface="+mn-lt"/>
                <a:ea typeface="+mn-ea"/>
                <a:cs typeface="+mn-cs"/>
                <a:sym typeface="Wingdings" panose="05000000000000000000" pitchFamily="2" charset="2"/>
              </a:rPr>
              <a:t> </a:t>
            </a:r>
            <a:r>
              <a:rPr lang="en-US" sz="1200" b="0" i="0" u="none" strike="noStrike" kern="1200" baseline="0" dirty="0" smtClean="0">
                <a:solidFill>
                  <a:schemeClr val="tx1"/>
                </a:solidFill>
                <a:latin typeface="+mn-lt"/>
                <a:ea typeface="+mn-ea"/>
                <a:cs typeface="+mn-cs"/>
              </a:rPr>
              <a:t>reversible after dose reduction or discontinuation.</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81</a:t>
            </a:fld>
            <a:endParaRPr lang="en-US" dirty="0"/>
          </a:p>
        </p:txBody>
      </p:sp>
    </p:spTree>
    <p:extLst>
      <p:ext uri="{BB962C8B-B14F-4D97-AF65-F5344CB8AC3E}">
        <p14:creationId xmlns:p14="http://schemas.microsoft.com/office/powerpoint/2010/main" xmlns="" val="2767684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increase exercise capacity and reduce a composite endpoint of clinical worsening in patients with PAH</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82</a:t>
            </a:fld>
            <a:endParaRPr lang="en-US" dirty="0"/>
          </a:p>
        </p:txBody>
      </p:sp>
    </p:spTree>
    <p:extLst>
      <p:ext uri="{BB962C8B-B14F-4D97-AF65-F5344CB8AC3E}">
        <p14:creationId xmlns:p14="http://schemas.microsoft.com/office/powerpoint/2010/main" xmlns="" val="864007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 or without background therapy) have confirmed favourable results on exercise capacity, symptoms, and/or </a:t>
            </a:r>
            <a:r>
              <a:rPr lang="en-US" sz="1200" b="0" i="0" u="none" strike="noStrike" kern="1200" baseline="0" dirty="0" err="1" smtClean="0">
                <a:solidFill>
                  <a:schemeClr val="tx1"/>
                </a:solidFill>
                <a:latin typeface="+mn-lt"/>
                <a:ea typeface="+mn-ea"/>
                <a:cs typeface="+mn-cs"/>
              </a:rPr>
              <a:t>haemodynamics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83</a:t>
            </a:fld>
            <a:endParaRPr lang="en-US" dirty="0"/>
          </a:p>
        </p:txBody>
      </p:sp>
    </p:spTree>
    <p:extLst>
      <p:ext uri="{BB962C8B-B14F-4D97-AF65-F5344CB8AC3E}">
        <p14:creationId xmlns:p14="http://schemas.microsoft.com/office/powerpoint/2010/main" xmlns="" val="2469120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While PDE5is augment the nitric oxide–cGMP pathway by slowing campy degradation, sags stimulators enhance </a:t>
            </a:r>
            <a:r>
              <a:rPr lang="en-US" sz="1200" b="0" i="0" u="none" strike="noStrike" kern="1200" baseline="0" dirty="0" err="1" smtClean="0">
                <a:solidFill>
                  <a:schemeClr val="tx1"/>
                </a:solidFill>
                <a:latin typeface="+mn-lt"/>
                <a:ea typeface="+mn-ea"/>
                <a:cs typeface="+mn-cs"/>
              </a:rPr>
              <a:t>cGMP</a:t>
            </a:r>
            <a:r>
              <a:rPr lang="en-US" sz="1200" b="0" i="0" u="none" strike="noStrike" kern="1200" baseline="0" dirty="0" smtClean="0">
                <a:solidFill>
                  <a:schemeClr val="tx1"/>
                </a:solidFill>
                <a:latin typeface="+mn-lt"/>
                <a:ea typeface="+mn-ea"/>
                <a:cs typeface="+mn-cs"/>
              </a:rPr>
              <a:t> production by directly stimulating the enzyme, both in the presence and absence of endogenous nitric oxide. favourable results on exercise capacity, </a:t>
            </a:r>
            <a:r>
              <a:rPr lang="en-US" sz="1200" b="0" i="0" u="none" strike="noStrike" kern="1200" baseline="0" dirty="0" err="1" smtClean="0">
                <a:solidFill>
                  <a:schemeClr val="tx1"/>
                </a:solidFill>
                <a:latin typeface="+mn-lt"/>
                <a:ea typeface="+mn-ea"/>
                <a:cs typeface="+mn-cs"/>
              </a:rPr>
              <a:t>haemodynamics</a:t>
            </a:r>
            <a:r>
              <a:rPr lang="en-US" sz="1200" b="0" i="0" u="none" strike="noStrike" kern="1200" baseline="0" dirty="0" smtClean="0">
                <a:solidFill>
                  <a:schemeClr val="tx1"/>
                </a:solidFill>
                <a:latin typeface="+mn-lt"/>
                <a:ea typeface="+mn-ea"/>
                <a:cs typeface="+mn-cs"/>
              </a:rPr>
              <a:t>, WHO-FC, and time to clinical worsening. The side effect profile was similar to that of PDE5is.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84</a:t>
            </a:fld>
            <a:endParaRPr lang="en-US" dirty="0"/>
          </a:p>
        </p:txBody>
      </p:sp>
    </p:spTree>
    <p:extLst>
      <p:ext uri="{BB962C8B-B14F-4D97-AF65-F5344CB8AC3E}">
        <p14:creationId xmlns:p14="http://schemas.microsoft.com/office/powerpoint/2010/main" xmlns="" val="2513626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prostacyclin metabolic pathway is </a:t>
            </a:r>
            <a:r>
              <a:rPr lang="en-US" sz="1200" b="0" i="0" u="none" strike="noStrike" kern="1200" baseline="0" dirty="0" err="1" smtClean="0">
                <a:solidFill>
                  <a:schemeClr val="tx1"/>
                </a:solidFill>
                <a:latin typeface="+mn-lt"/>
                <a:ea typeface="+mn-ea"/>
                <a:cs typeface="+mn-cs"/>
              </a:rPr>
              <a:t>dysregulated</a:t>
            </a:r>
            <a:r>
              <a:rPr lang="en-US" sz="1200" b="0" i="0" u="none" strike="noStrike" kern="1200" baseline="0" dirty="0" smtClean="0">
                <a:solidFill>
                  <a:schemeClr val="tx1"/>
                </a:solidFill>
                <a:latin typeface="+mn-lt"/>
                <a:ea typeface="+mn-ea"/>
                <a:cs typeface="+mn-cs"/>
              </a:rPr>
              <a:t> in patients with PAH, with less prostacyclin synthase expressed in PAs and reduced prostacyclin urinary metabolites. Prostacyclin analogues and prostacyclin receptor agonists induce potent vasodilation, inhibit platelet aggregation, and also have both </a:t>
            </a:r>
            <a:r>
              <a:rPr lang="en-US" sz="1200" b="0" i="0" u="none" strike="noStrike" kern="1200" baseline="0" dirty="0" err="1" smtClean="0">
                <a:solidFill>
                  <a:schemeClr val="tx1"/>
                </a:solidFill>
                <a:latin typeface="+mn-lt"/>
                <a:ea typeface="+mn-ea"/>
                <a:cs typeface="+mn-cs"/>
              </a:rPr>
              <a:t>cytoprotective</a:t>
            </a:r>
            <a:r>
              <a:rPr lang="en-US" sz="1200" b="0" i="0" u="none" strike="noStrike" kern="1200" baseline="0" dirty="0" smtClean="0">
                <a:solidFill>
                  <a:schemeClr val="tx1"/>
                </a:solidFill>
                <a:latin typeface="+mn-lt"/>
                <a:ea typeface="+mn-ea"/>
                <a:cs typeface="+mn-cs"/>
              </a:rPr>
              <a:t> and anti-proliferative activities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85</a:t>
            </a:fld>
            <a:endParaRPr lang="en-US" dirty="0"/>
          </a:p>
        </p:txBody>
      </p:sp>
    </p:spTree>
    <p:extLst>
      <p:ext uri="{BB962C8B-B14F-4D97-AF65-F5344CB8AC3E}">
        <p14:creationId xmlns:p14="http://schemas.microsoft.com/office/powerpoint/2010/main" xmlns="" val="968005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Balloon atrial septostomy by creating an </a:t>
            </a:r>
            <a:r>
              <a:rPr lang="en-US" dirty="0" err="1" smtClean="0"/>
              <a:t>interatrial</a:t>
            </a:r>
            <a:r>
              <a:rPr lang="en-US" dirty="0" smtClean="0"/>
              <a:t> shunt, and Potts shunt, by connecting the left PA and descending aorta, aim to decompress the right heart and increase systemic blood flow, thereby improving systemic oxygen transport despite arterial oxygen desaturation. As these procedures are complex and associated with high risk, including substantial procedure-related mortality, they are rarely performed in patients with PAH and may only be considered in </a:t>
            </a:r>
            <a:r>
              <a:rPr lang="en-US" dirty="0" err="1" smtClean="0"/>
              <a:t>centres</a:t>
            </a:r>
            <a:r>
              <a:rPr lang="en-US" dirty="0" smtClean="0"/>
              <a:t> with experience in the techniques.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91</a:t>
            </a:fld>
            <a:endParaRPr lang="en-US" dirty="0"/>
          </a:p>
        </p:txBody>
      </p:sp>
    </p:spTree>
    <p:extLst>
      <p:ext uri="{BB962C8B-B14F-4D97-AF65-F5344CB8AC3E}">
        <p14:creationId xmlns:p14="http://schemas.microsoft.com/office/powerpoint/2010/main" xmlns="" val="2723727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limited data exist on the use of drugs approved for PAH in patients with </a:t>
            </a:r>
            <a:r>
              <a:rPr lang="en-US" sz="1200" b="0" i="0" u="none" strike="noStrike" kern="1200" baseline="0" dirty="0" err="1" smtClean="0">
                <a:solidFill>
                  <a:schemeClr val="tx1"/>
                </a:solidFill>
                <a:latin typeface="+mn-lt"/>
                <a:ea typeface="+mn-ea"/>
                <a:cs typeface="+mn-cs"/>
              </a:rPr>
              <a:t>adultCHD</a:t>
            </a:r>
            <a:r>
              <a:rPr lang="en-US" sz="1200" b="0" i="0" u="none" strike="noStrike" kern="1200" baseline="0" dirty="0" smtClean="0">
                <a:solidFill>
                  <a:schemeClr val="tx1"/>
                </a:solidFill>
                <a:latin typeface="+mn-lt"/>
                <a:ea typeface="+mn-ea"/>
                <a:cs typeface="+mn-cs"/>
              </a:rPr>
              <a:t>-associated PAH. </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101</a:t>
            </a:fld>
            <a:endParaRPr lang="en-US" dirty="0"/>
          </a:p>
        </p:txBody>
      </p:sp>
    </p:spTree>
    <p:extLst>
      <p:ext uri="{BB962C8B-B14F-4D97-AF65-F5344CB8AC3E}">
        <p14:creationId xmlns:p14="http://schemas.microsoft.com/office/powerpoint/2010/main" xmlns="" val="539425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limited and conflicting evidence for the use </a:t>
            </a:r>
            <a:r>
              <a:rPr lang="en-US" dirty="0" err="1" smtClean="0"/>
              <a:t>ofmedication</a:t>
            </a:r>
            <a:r>
              <a:rPr lang="en-US" dirty="0" smtClean="0"/>
              <a:t> approved for </a:t>
            </a:r>
            <a:r>
              <a:rPr lang="en-US" dirty="0" err="1" smtClean="0"/>
              <a:t>PAHin</a:t>
            </a:r>
            <a:r>
              <a:rPr lang="en-US" dirty="0" smtClean="0"/>
              <a:t> patients with group 3 PH, and these drugs may have variable and sometimes detrimental effects on </a:t>
            </a:r>
            <a:r>
              <a:rPr lang="en-US" dirty="0" err="1" smtClean="0"/>
              <a:t>haemodynamics</a:t>
            </a:r>
            <a:r>
              <a:rPr lang="en-US" dirty="0" smtClean="0"/>
              <a:t>, exercise capacity, gas exchange</a:t>
            </a:r>
            <a:r>
              <a:rPr lang="en-US" baseline="0" dirty="0" smtClean="0"/>
              <a:t> </a:t>
            </a:r>
            <a:r>
              <a:rPr lang="en-US" dirty="0" smtClean="0"/>
              <a:t>and outcomes in this patient population</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107</a:t>
            </a:fld>
            <a:endParaRPr lang="en-US" dirty="0"/>
          </a:p>
        </p:txBody>
      </p:sp>
    </p:spTree>
    <p:extLst>
      <p:ext uri="{BB962C8B-B14F-4D97-AF65-F5344CB8AC3E}">
        <p14:creationId xmlns:p14="http://schemas.microsoft.com/office/powerpoint/2010/main" xmlns="" val="329933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16</a:t>
            </a:fld>
            <a:endParaRPr lang="en-US"/>
          </a:p>
        </p:txBody>
      </p:sp>
    </p:spTree>
    <p:extLst>
      <p:ext uri="{BB962C8B-B14F-4D97-AF65-F5344CB8AC3E}">
        <p14:creationId xmlns:p14="http://schemas.microsoft.com/office/powerpoint/2010/main" xmlns="" val="500354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PEA 10–40 mm    PEA and BPA interventions (vessel diameter 2–10 mm) BPA interventions (vessel diameter 0.5–5 mm) </a:t>
            </a:r>
            <a:r>
              <a:rPr lang="en-US" sz="1200" b="0" i="0" u="none" strike="noStrike" kern="1200" baseline="0" dirty="0" err="1" smtClean="0">
                <a:solidFill>
                  <a:schemeClr val="tx1"/>
                </a:solidFill>
                <a:latin typeface="+mn-lt"/>
                <a:ea typeface="+mn-ea"/>
                <a:cs typeface="+mn-cs"/>
              </a:rPr>
              <a:t>Microvasculopathy</a:t>
            </a:r>
            <a:r>
              <a:rPr lang="en-US" sz="1200" b="0" i="0" u="none" strike="noStrike" kern="1200" baseline="0" dirty="0" smtClean="0">
                <a:solidFill>
                  <a:schemeClr val="tx1"/>
                </a:solidFill>
                <a:latin typeface="+mn-lt"/>
                <a:ea typeface="+mn-ea"/>
                <a:cs typeface="+mn-cs"/>
              </a:rPr>
              <a:t> (vessel diameter ,0.05 mm) treated with medical therapy</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110</a:t>
            </a:fld>
            <a:endParaRPr lang="en-US" dirty="0"/>
          </a:p>
        </p:txBody>
      </p:sp>
    </p:spTree>
    <p:extLst>
      <p:ext uri="{BB962C8B-B14F-4D97-AF65-F5344CB8AC3E}">
        <p14:creationId xmlns:p14="http://schemas.microsoft.com/office/powerpoint/2010/main" xmlns="" val="26322222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LD-PH</a:t>
            </a:r>
            <a:r>
              <a:rPr lang="en-US" baseline="0" dirty="0" smtClean="0"/>
              <a:t> </a:t>
            </a:r>
            <a:r>
              <a:rPr lang="en-US" baseline="0" dirty="0" smtClean="0">
                <a:sym typeface="Wingdings" panose="05000000000000000000" pitchFamily="2" charset="2"/>
              </a:rPr>
              <a:t></a:t>
            </a:r>
            <a:r>
              <a:rPr lang="en-US" dirty="0" smtClean="0"/>
              <a:t> Lung disease associated pulmonary hypertension                   DC</a:t>
            </a:r>
            <a:r>
              <a:rPr lang="en-US" baseline="0" dirty="0" smtClean="0"/>
              <a:t> </a:t>
            </a:r>
            <a:r>
              <a:rPr lang="en-US" baseline="0" dirty="0" smtClean="0">
                <a:sym typeface="Wingdings" panose="05000000000000000000" pitchFamily="2" charset="2"/>
              </a:rPr>
              <a:t></a:t>
            </a:r>
            <a:r>
              <a:rPr lang="en-US" dirty="0" smtClean="0"/>
              <a:t> Dual combination drugs</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116</a:t>
            </a:fld>
            <a:endParaRPr lang="en-US" dirty="0"/>
          </a:p>
        </p:txBody>
      </p:sp>
    </p:spTree>
    <p:extLst>
      <p:ext uri="{BB962C8B-B14F-4D97-AF65-F5344CB8AC3E}">
        <p14:creationId xmlns:p14="http://schemas.microsoft.com/office/powerpoint/2010/main" xmlns="" val="2940510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Due to alveolar hyperventilation</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18</a:t>
            </a:fld>
            <a:endParaRPr lang="en-US" dirty="0"/>
          </a:p>
        </p:txBody>
      </p:sp>
    </p:spTree>
    <p:extLst>
      <p:ext uri="{BB962C8B-B14F-4D97-AF65-F5344CB8AC3E}">
        <p14:creationId xmlns:p14="http://schemas.microsoft.com/office/powerpoint/2010/main" xmlns="" val="22356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Non-invasive widely available tool for diagnosis of PH</a:t>
            </a:r>
          </a:p>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19</a:t>
            </a:fld>
            <a:endParaRPr lang="en-US" dirty="0"/>
          </a:p>
        </p:txBody>
      </p:sp>
    </p:spTree>
    <p:extLst>
      <p:ext uri="{BB962C8B-B14F-4D97-AF65-F5344CB8AC3E}">
        <p14:creationId xmlns:p14="http://schemas.microsoft.com/office/powerpoint/2010/main" xmlns="" val="142494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smtClean="0">
                <a:solidFill>
                  <a:schemeClr val="tx1"/>
                </a:solidFill>
                <a:latin typeface="+mn-lt"/>
                <a:ea typeface="+mn-ea"/>
                <a:cs typeface="+mn-cs"/>
              </a:rPr>
              <a:t>Right ventricular dilation also leads to tricuspid annular dilation and results in significant tricuspid regurgitation. When this is coupled with RV systolic dysfunction and increased afterload it will further reduce stroke volume into the pulmonary circulation and resultant reduced cardiac output. The additional volume loading as a consequence of tricuspid regurgitation will further impair RV diastolic function, increasing RV end-diastolic pressure and displacing the IVS. </a:t>
            </a:r>
            <a:endParaRPr lang="en-IN" dirty="0" smtClean="0"/>
          </a:p>
          <a:p>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20</a:t>
            </a:fld>
            <a:endParaRPr lang="en-US" dirty="0"/>
          </a:p>
        </p:txBody>
      </p:sp>
    </p:spTree>
    <p:extLst>
      <p:ext uri="{BB962C8B-B14F-4D97-AF65-F5344CB8AC3E}">
        <p14:creationId xmlns:p14="http://schemas.microsoft.com/office/powerpoint/2010/main" xmlns="" val="182614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Evaluation of RV size and systolic function is based on multiple views including the</a:t>
            </a:r>
          </a:p>
          <a:p>
            <a:r>
              <a:rPr lang="en-US" sz="1200" b="0" i="0" u="none" strike="noStrike" kern="1200" baseline="0" dirty="0" smtClean="0">
                <a:solidFill>
                  <a:schemeClr val="tx1"/>
                </a:solidFill>
                <a:latin typeface="+mn-lt"/>
                <a:ea typeface="+mn-ea"/>
                <a:cs typeface="+mn-cs"/>
              </a:rPr>
              <a:t>parasternal long-axis </a:t>
            </a:r>
            <a:r>
              <a:rPr lang="en-US" sz="1200" b="0" i="1" u="none" strike="noStrike" kern="1200" baseline="0" dirty="0" smtClean="0">
                <a:solidFill>
                  <a:schemeClr val="tx1"/>
                </a:solidFill>
                <a:latin typeface="+mn-lt"/>
                <a:ea typeface="+mn-ea"/>
                <a:cs typeface="+mn-cs"/>
              </a:rPr>
              <a:t>(upper left) </a:t>
            </a:r>
            <a:r>
              <a:rPr lang="en-US" sz="1200" b="0" i="0" u="none" strike="noStrike" kern="1200" baseline="0" dirty="0" smtClean="0">
                <a:solidFill>
                  <a:schemeClr val="tx1"/>
                </a:solidFill>
                <a:latin typeface="+mn-lt"/>
                <a:ea typeface="+mn-ea"/>
                <a:cs typeface="+mn-cs"/>
              </a:rPr>
              <a:t>and short-axis </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Standard measurements include the proximal and distal RV outflow tract</a:t>
            </a:r>
          </a:p>
          <a:p>
            <a:r>
              <a:rPr lang="en-US" sz="1200" b="0" i="1" u="none" strike="noStrike" kern="1200" baseline="0" dirty="0" smtClean="0">
                <a:solidFill>
                  <a:schemeClr val="tx1"/>
                </a:solidFill>
                <a:latin typeface="+mn-lt"/>
                <a:ea typeface="+mn-ea"/>
                <a:cs typeface="+mn-cs"/>
              </a:rPr>
              <a:t>(RVOT</a:t>
            </a:r>
            <a:r>
              <a:rPr lang="en-US" sz="1200" b="0" i="0" u="none" strike="noStrike" kern="1200" baseline="0" dirty="0" smtClean="0">
                <a:solidFill>
                  <a:schemeClr val="tx1"/>
                </a:solidFill>
                <a:latin typeface="+mn-lt"/>
                <a:ea typeface="+mn-ea"/>
                <a:cs typeface="+mn-cs"/>
              </a:rPr>
              <a:t> at end-diastole</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22</a:t>
            </a:fld>
            <a:endParaRPr lang="en-US" dirty="0"/>
          </a:p>
        </p:txBody>
      </p:sp>
    </p:spTree>
    <p:extLst>
      <p:ext uri="{BB962C8B-B14F-4D97-AF65-F5344CB8AC3E}">
        <p14:creationId xmlns:p14="http://schemas.microsoft.com/office/powerpoint/2010/main" xmlns="" val="163918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Apical four-chamber</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view angulated to focus on the RV.</a:t>
            </a:r>
            <a:endParaRPr lang="en-US" dirty="0"/>
          </a:p>
        </p:txBody>
      </p:sp>
      <p:sp>
        <p:nvSpPr>
          <p:cNvPr id="4" name="Slide Number Placeholder 3"/>
          <p:cNvSpPr>
            <a:spLocks noGrp="1"/>
          </p:cNvSpPr>
          <p:nvPr>
            <p:ph type="sldNum" sz="quarter" idx="10"/>
          </p:nvPr>
        </p:nvSpPr>
        <p:spPr/>
        <p:txBody>
          <a:bodyPr/>
          <a:lstStyle/>
          <a:p>
            <a:fld id="{53149597-4B4D-47A8-9CB2-3700139E3E52}" type="slidenum">
              <a:rPr lang="en-US" smtClean="0"/>
              <a:pPr/>
              <a:t>23</a:t>
            </a:fld>
            <a:endParaRPr lang="en-US" dirty="0"/>
          </a:p>
        </p:txBody>
      </p:sp>
    </p:spTree>
    <p:extLst>
      <p:ext uri="{BB962C8B-B14F-4D97-AF65-F5344CB8AC3E}">
        <p14:creationId xmlns:p14="http://schemas.microsoft.com/office/powerpoint/2010/main" xmlns="" val="159450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2491301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260805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11595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49199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271026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1220584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3558791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393225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2640752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357109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6C42FB-7B09-4B5E-B256-04B2B6906758}" type="datetimeFigureOut">
              <a:rPr lang="en-US" smtClean="0"/>
              <a:pPr/>
              <a:t>3/10/2023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239683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C42FB-7B09-4B5E-B256-04B2B6906758}" type="datetimeFigureOut">
              <a:rPr lang="en-US" smtClean="0"/>
              <a:pPr/>
              <a:t>3/10/2023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CB708-7DA9-4861-B359-A7AC775D3F8E}" type="slidenum">
              <a:rPr lang="en-US" smtClean="0"/>
              <a:pPr/>
              <a:t>‹#›</a:t>
            </a:fld>
            <a:endParaRPr lang="en-US" dirty="0"/>
          </a:p>
        </p:txBody>
      </p:sp>
    </p:spTree>
    <p:extLst>
      <p:ext uri="{BB962C8B-B14F-4D97-AF65-F5344CB8AC3E}">
        <p14:creationId xmlns:p14="http://schemas.microsoft.com/office/powerpoint/2010/main" xmlns="" val="273145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0771" y="1122363"/>
            <a:ext cx="10462661" cy="2387600"/>
          </a:xfrm>
        </p:spPr>
        <p:txBody>
          <a:bodyPr/>
          <a:lstStyle/>
          <a:p>
            <a:r>
              <a:rPr lang="en-US" b="1" dirty="0" smtClean="0">
                <a:solidFill>
                  <a:srgbClr val="FF0000"/>
                </a:solidFill>
                <a:latin typeface="+mn-lt"/>
              </a:rPr>
              <a:t>Pulmonary hypertension Part 2</a:t>
            </a:r>
            <a:endParaRPr lang="en-US" b="1" dirty="0">
              <a:solidFill>
                <a:srgbClr val="FF0000"/>
              </a:solidFill>
              <a:latin typeface="+mn-lt"/>
            </a:endParaRPr>
          </a:p>
        </p:txBody>
      </p:sp>
      <p:sp>
        <p:nvSpPr>
          <p:cNvPr id="3" name="Subtitle 2"/>
          <p:cNvSpPr>
            <a:spLocks noGrp="1"/>
          </p:cNvSpPr>
          <p:nvPr>
            <p:ph type="subTitle" idx="1"/>
          </p:nvPr>
        </p:nvSpPr>
        <p:spPr>
          <a:xfrm>
            <a:off x="6237170" y="4389120"/>
            <a:ext cx="4430829" cy="1447800"/>
          </a:xfrm>
        </p:spPr>
        <p:txBody>
          <a:bodyPr>
            <a:normAutofit fontScale="92500" lnSpcReduction="20000"/>
          </a:bodyPr>
          <a:lstStyle/>
          <a:p>
            <a:r>
              <a:rPr lang="en-US" b="1" dirty="0" smtClean="0">
                <a:solidFill>
                  <a:schemeClr val="accent5"/>
                </a:solidFill>
              </a:rPr>
              <a:t>Dr. Jithin S Panicker</a:t>
            </a:r>
          </a:p>
          <a:p>
            <a:r>
              <a:rPr lang="en-US" b="1" dirty="0" smtClean="0">
                <a:solidFill>
                  <a:schemeClr val="accent5"/>
                </a:solidFill>
              </a:rPr>
              <a:t>SR </a:t>
            </a:r>
            <a:r>
              <a:rPr lang="en-US" b="1" dirty="0" smtClean="0">
                <a:solidFill>
                  <a:schemeClr val="accent5"/>
                </a:solidFill>
              </a:rPr>
              <a:t>Cardiology</a:t>
            </a:r>
          </a:p>
          <a:p>
            <a:r>
              <a:rPr lang="en-US" b="1" dirty="0" smtClean="0">
                <a:solidFill>
                  <a:schemeClr val="accent5"/>
                </a:solidFill>
              </a:rPr>
              <a:t>CHAIR-DR.RAJESH G</a:t>
            </a:r>
          </a:p>
          <a:p>
            <a:r>
              <a:rPr lang="en-US" b="1" dirty="0" smtClean="0">
                <a:solidFill>
                  <a:schemeClr val="accent5"/>
                </a:solidFill>
              </a:rPr>
              <a:t>DATE-7/2/23</a:t>
            </a:r>
            <a:endParaRPr lang="en-US" b="1" dirty="0" smtClean="0">
              <a:solidFill>
                <a:schemeClr val="accent5"/>
              </a:solidFill>
            </a:endParaRPr>
          </a:p>
          <a:p>
            <a:endParaRPr lang="en-US" dirty="0"/>
          </a:p>
        </p:txBody>
      </p:sp>
    </p:spTree>
    <p:extLst>
      <p:ext uri="{BB962C8B-B14F-4D97-AF65-F5344CB8AC3E}">
        <p14:creationId xmlns:p14="http://schemas.microsoft.com/office/powerpoint/2010/main" xmlns="" val="4082315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01" y="2569311"/>
            <a:ext cx="10515600" cy="770656"/>
          </a:xfrm>
        </p:spPr>
        <p:txBody>
          <a:bodyPr/>
          <a:lstStyle/>
          <a:p>
            <a:pPr algn="ctr"/>
            <a:r>
              <a:rPr lang="en-US" b="1" dirty="0">
                <a:solidFill>
                  <a:srgbClr val="FF0000"/>
                </a:solidFill>
                <a:latin typeface="+mn-lt"/>
              </a:rPr>
              <a:t>2</a:t>
            </a:r>
            <a:r>
              <a:rPr lang="en-US" b="1" dirty="0" smtClean="0">
                <a:solidFill>
                  <a:srgbClr val="FF0000"/>
                </a:solidFill>
                <a:latin typeface="+mn-lt"/>
              </a:rPr>
              <a:t>. CXR</a:t>
            </a:r>
            <a:endParaRPr lang="en-US" b="1" dirty="0">
              <a:solidFill>
                <a:srgbClr val="FF0000"/>
              </a:solidFill>
              <a:latin typeface="+mn-lt"/>
            </a:endParaRPr>
          </a:p>
        </p:txBody>
      </p:sp>
    </p:spTree>
    <p:extLst>
      <p:ext uri="{BB962C8B-B14F-4D97-AF65-F5344CB8AC3E}">
        <p14:creationId xmlns:p14="http://schemas.microsoft.com/office/powerpoint/2010/main" xmlns="" val="35567756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1635" t="50286" r="50913" b="39539"/>
          <a:stretch/>
        </p:blipFill>
        <p:spPr>
          <a:xfrm>
            <a:off x="760396" y="365125"/>
            <a:ext cx="10648230" cy="1627304"/>
          </a:xfrm>
          <a:prstGeom prst="rect">
            <a:avLst/>
          </a:prstGeom>
        </p:spPr>
      </p:pic>
      <p:sp>
        <p:nvSpPr>
          <p:cNvPr id="5" name="Rounded Rectangle 4"/>
          <p:cNvSpPr/>
          <p:nvPr/>
        </p:nvSpPr>
        <p:spPr>
          <a:xfrm>
            <a:off x="6198669" y="493273"/>
            <a:ext cx="866274" cy="4042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86326" y="1099665"/>
            <a:ext cx="3810802" cy="4042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7595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solidFill>
                  <a:srgbClr val="FF0000"/>
                </a:solidFill>
                <a:latin typeface="+mn-lt"/>
              </a:rPr>
              <a:t>Pulmonary arterial </a:t>
            </a:r>
            <a:r>
              <a:rPr lang="en-US" sz="3200" b="1" dirty="0" smtClean="0">
                <a:solidFill>
                  <a:srgbClr val="FF0000"/>
                </a:solidFill>
                <a:latin typeface="+mn-lt"/>
              </a:rPr>
              <a:t>hypertension associated </a:t>
            </a:r>
            <a:r>
              <a:rPr lang="en-US" sz="3200" b="1" dirty="0">
                <a:solidFill>
                  <a:srgbClr val="FF0000"/>
                </a:solidFill>
                <a:latin typeface="+mn-lt"/>
              </a:rPr>
              <a:t>with adult congenital </a:t>
            </a:r>
            <a:r>
              <a:rPr lang="en-US" sz="3200" b="1" dirty="0" smtClean="0">
                <a:solidFill>
                  <a:srgbClr val="FF0000"/>
                </a:solidFill>
                <a:latin typeface="+mn-lt"/>
              </a:rPr>
              <a:t>heart disease</a:t>
            </a:r>
            <a:endParaRPr lang="en-US" sz="3200" b="1" dirty="0">
              <a:solidFill>
                <a:srgbClr val="FF0000"/>
              </a:solidFill>
              <a:latin typeface="+mn-lt"/>
            </a:endParaRPr>
          </a:p>
        </p:txBody>
      </p:sp>
      <p:sp>
        <p:nvSpPr>
          <p:cNvPr id="3" name="Content Placeholder 2"/>
          <p:cNvSpPr>
            <a:spLocks noGrp="1"/>
          </p:cNvSpPr>
          <p:nvPr>
            <p:ph idx="1"/>
          </p:nvPr>
        </p:nvSpPr>
        <p:spPr/>
        <p:txBody>
          <a:bodyPr/>
          <a:lstStyle/>
          <a:p>
            <a:pPr>
              <a:lnSpc>
                <a:spcPct val="200000"/>
              </a:lnSpc>
            </a:pPr>
            <a:r>
              <a:rPr lang="en-US" dirty="0" smtClean="0"/>
              <a:t>Limited </a:t>
            </a:r>
            <a:r>
              <a:rPr lang="en-US" dirty="0"/>
              <a:t>data </a:t>
            </a:r>
            <a:r>
              <a:rPr lang="en-US" dirty="0" smtClean="0"/>
              <a:t>on the use </a:t>
            </a:r>
            <a:r>
              <a:rPr lang="en-US" dirty="0"/>
              <a:t>of </a:t>
            </a:r>
            <a:r>
              <a:rPr lang="en-US" dirty="0" smtClean="0"/>
              <a:t>drugs</a:t>
            </a:r>
          </a:p>
          <a:p>
            <a:pPr>
              <a:lnSpc>
                <a:spcPct val="200000"/>
              </a:lnSpc>
            </a:pPr>
            <a:r>
              <a:rPr lang="en-US" dirty="0" smtClean="0"/>
              <a:t>Bosentan</a:t>
            </a:r>
          </a:p>
          <a:p>
            <a:pPr>
              <a:lnSpc>
                <a:spcPct val="200000"/>
              </a:lnSpc>
            </a:pPr>
            <a:r>
              <a:rPr lang="en-US" dirty="0" smtClean="0"/>
              <a:t>Supplemental </a:t>
            </a:r>
            <a:r>
              <a:rPr lang="en-US" dirty="0"/>
              <a:t>oxygen </a:t>
            </a:r>
            <a:r>
              <a:rPr lang="en-US" dirty="0" smtClean="0"/>
              <a:t>therapy</a:t>
            </a:r>
          </a:p>
          <a:p>
            <a:pPr>
              <a:lnSpc>
                <a:spcPct val="200000"/>
              </a:lnSpc>
            </a:pPr>
            <a:r>
              <a:rPr lang="en-US" dirty="0"/>
              <a:t>Supplemental </a:t>
            </a:r>
            <a:r>
              <a:rPr lang="en-US" dirty="0" smtClean="0"/>
              <a:t>iron</a:t>
            </a:r>
          </a:p>
          <a:p>
            <a:endParaRPr lang="en-US" dirty="0"/>
          </a:p>
        </p:txBody>
      </p:sp>
      <p:pic>
        <p:nvPicPr>
          <p:cNvPr id="4" name="Picture 3"/>
          <p:cNvPicPr>
            <a:picLocks noChangeAspect="1"/>
          </p:cNvPicPr>
          <p:nvPr/>
        </p:nvPicPr>
        <p:blipFill rotWithShape="1">
          <a:blip r:embed="rId3"/>
          <a:srcRect l="14492" t="53158" r="29483" b="31555"/>
          <a:stretch/>
        </p:blipFill>
        <p:spPr>
          <a:xfrm>
            <a:off x="838200" y="2596006"/>
            <a:ext cx="8717115" cy="1337911"/>
          </a:xfrm>
          <a:prstGeom prst="rect">
            <a:avLst/>
          </a:prstGeom>
        </p:spPr>
      </p:pic>
      <p:pic>
        <p:nvPicPr>
          <p:cNvPr id="5" name="Picture 4"/>
          <p:cNvPicPr>
            <a:picLocks noChangeAspect="1"/>
          </p:cNvPicPr>
          <p:nvPr/>
        </p:nvPicPr>
        <p:blipFill rotWithShape="1">
          <a:blip r:embed="rId4"/>
          <a:srcRect l="13855" t="60319" r="29286" b="19704"/>
          <a:stretch/>
        </p:blipFill>
        <p:spPr>
          <a:xfrm>
            <a:off x="838200" y="4213233"/>
            <a:ext cx="8731005" cy="1725554"/>
          </a:xfrm>
          <a:prstGeom prst="rect">
            <a:avLst/>
          </a:prstGeom>
        </p:spPr>
      </p:pic>
      <p:sp>
        <p:nvSpPr>
          <p:cNvPr id="6" name="Rounded Rectangle 5"/>
          <p:cNvSpPr/>
          <p:nvPr/>
        </p:nvSpPr>
        <p:spPr>
          <a:xfrm>
            <a:off x="2329314" y="4706754"/>
            <a:ext cx="3542097" cy="3692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41672" y="5138142"/>
            <a:ext cx="5834513" cy="3578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311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0299" t="54046" r="13460" b="25825"/>
          <a:stretch/>
        </p:blipFill>
        <p:spPr>
          <a:xfrm>
            <a:off x="741948" y="922028"/>
            <a:ext cx="10616744" cy="2137444"/>
          </a:xfrm>
          <a:prstGeom prst="rect">
            <a:avLst/>
          </a:prstGeom>
        </p:spPr>
      </p:pic>
      <p:sp>
        <p:nvSpPr>
          <p:cNvPr id="5" name="Rounded Rectangle 4"/>
          <p:cNvSpPr/>
          <p:nvPr/>
        </p:nvSpPr>
        <p:spPr>
          <a:xfrm>
            <a:off x="2425567" y="1549668"/>
            <a:ext cx="4552749" cy="3561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060834" y="1001027"/>
            <a:ext cx="4918509" cy="4194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21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17110" t="44092" r="6617" b="28257"/>
          <a:stretch/>
        </p:blipFill>
        <p:spPr>
          <a:xfrm>
            <a:off x="423510" y="1135783"/>
            <a:ext cx="11517361" cy="2348565"/>
          </a:xfrm>
          <a:prstGeom prst="rect">
            <a:avLst/>
          </a:prstGeom>
        </p:spPr>
      </p:pic>
      <p:sp>
        <p:nvSpPr>
          <p:cNvPr id="7" name="Rounded Rectangle 6"/>
          <p:cNvSpPr/>
          <p:nvPr/>
        </p:nvSpPr>
        <p:spPr>
          <a:xfrm>
            <a:off x="3426594" y="1164657"/>
            <a:ext cx="3118585" cy="510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04789" y="1674796"/>
            <a:ext cx="1406892" cy="5309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55572" y="2885975"/>
            <a:ext cx="1406892" cy="5309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200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985" t="18433" r="6990" b="18967"/>
          <a:stretch/>
        </p:blipFill>
        <p:spPr>
          <a:xfrm>
            <a:off x="816438" y="1027906"/>
            <a:ext cx="10537362" cy="4880643"/>
          </a:xfrm>
          <a:prstGeom prst="rect">
            <a:avLst/>
          </a:prstGeom>
        </p:spPr>
      </p:pic>
      <p:sp>
        <p:nvSpPr>
          <p:cNvPr id="5" name="Rounded Rectangle 4"/>
          <p:cNvSpPr/>
          <p:nvPr/>
        </p:nvSpPr>
        <p:spPr>
          <a:xfrm>
            <a:off x="3676851" y="1106905"/>
            <a:ext cx="3628724" cy="510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587591" y="1617044"/>
            <a:ext cx="4275221" cy="510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357614" y="2666198"/>
            <a:ext cx="4535102" cy="510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862488" y="3252657"/>
            <a:ext cx="3883793" cy="510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676851" y="4351934"/>
            <a:ext cx="3628724" cy="5101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quot;No&quot; Symbol 9"/>
          <p:cNvSpPr/>
          <p:nvPr/>
        </p:nvSpPr>
        <p:spPr>
          <a:xfrm>
            <a:off x="4859152" y="4614950"/>
            <a:ext cx="887129" cy="1058779"/>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405174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Pulmonary hypertension</a:t>
            </a:r>
            <a:br>
              <a:rPr lang="en-US" b="1" dirty="0">
                <a:solidFill>
                  <a:srgbClr val="FF0000"/>
                </a:solidFill>
                <a:latin typeface="+mn-lt"/>
              </a:rPr>
            </a:br>
            <a:r>
              <a:rPr lang="en-US" b="1" dirty="0">
                <a:solidFill>
                  <a:srgbClr val="FF0000"/>
                </a:solidFill>
                <a:latin typeface="+mn-lt"/>
              </a:rPr>
              <a:t>associated with left heart disease</a:t>
            </a:r>
          </a:p>
        </p:txBody>
      </p:sp>
      <p:sp>
        <p:nvSpPr>
          <p:cNvPr id="3" name="Content Placeholder 2"/>
          <p:cNvSpPr>
            <a:spLocks noGrp="1"/>
          </p:cNvSpPr>
          <p:nvPr>
            <p:ph idx="1"/>
          </p:nvPr>
        </p:nvSpPr>
        <p:spPr>
          <a:xfrm>
            <a:off x="838200" y="1825625"/>
            <a:ext cx="10808368" cy="4351338"/>
          </a:xfrm>
        </p:spPr>
        <p:txBody>
          <a:bodyPr>
            <a:normAutofit/>
          </a:bodyPr>
          <a:lstStyle/>
          <a:p>
            <a:pPr>
              <a:lnSpc>
                <a:spcPct val="150000"/>
              </a:lnSpc>
            </a:pPr>
            <a:r>
              <a:rPr lang="en-US" sz="3200" b="1" dirty="0">
                <a:solidFill>
                  <a:schemeClr val="accent5"/>
                </a:solidFill>
              </a:rPr>
              <a:t>HFrEF or </a:t>
            </a:r>
            <a:r>
              <a:rPr lang="en-US" sz="3200" b="1" dirty="0" smtClean="0">
                <a:solidFill>
                  <a:schemeClr val="accent5"/>
                </a:solidFill>
              </a:rPr>
              <a:t>HFmrEF</a:t>
            </a:r>
          </a:p>
          <a:p>
            <a:pPr lvl="1">
              <a:lnSpc>
                <a:spcPct val="150000"/>
              </a:lnSpc>
            </a:pPr>
            <a:r>
              <a:rPr lang="en-US" b="1" dirty="0" smtClean="0"/>
              <a:t>GDMT</a:t>
            </a:r>
          </a:p>
          <a:p>
            <a:pPr lvl="1">
              <a:lnSpc>
                <a:spcPct val="150000"/>
              </a:lnSpc>
            </a:pPr>
            <a:r>
              <a:rPr lang="en-US" b="1" dirty="0" smtClean="0"/>
              <a:t>Advanced HFrEF</a:t>
            </a:r>
            <a:r>
              <a:rPr lang="en-US" b="1" dirty="0"/>
              <a:t> </a:t>
            </a:r>
            <a:r>
              <a:rPr lang="en-US" b="1" dirty="0" smtClean="0">
                <a:sym typeface="Wingdings" panose="05000000000000000000" pitchFamily="2" charset="2"/>
              </a:rPr>
              <a:t></a:t>
            </a:r>
            <a:r>
              <a:rPr lang="en-US" b="1" dirty="0" smtClean="0"/>
              <a:t>LVAD</a:t>
            </a:r>
          </a:p>
          <a:p>
            <a:pPr lvl="1">
              <a:lnSpc>
                <a:spcPct val="150000"/>
              </a:lnSpc>
            </a:pPr>
            <a:r>
              <a:rPr lang="en-US" b="1" dirty="0" smtClean="0"/>
              <a:t>Sildenafil</a:t>
            </a:r>
            <a:r>
              <a:rPr lang="en-US" b="1" dirty="0" smtClean="0">
                <a:sym typeface="Wingdings" panose="05000000000000000000" pitchFamily="2" charset="2"/>
              </a:rPr>
              <a:t> </a:t>
            </a:r>
            <a:r>
              <a:rPr lang="en-US" dirty="0" smtClean="0"/>
              <a:t>Small </a:t>
            </a:r>
            <a:r>
              <a:rPr lang="en-US" dirty="0"/>
              <a:t>studies </a:t>
            </a:r>
            <a:r>
              <a:rPr lang="en-US" dirty="0" smtClean="0"/>
              <a:t>- may </a:t>
            </a:r>
            <a:r>
              <a:rPr lang="en-US" dirty="0"/>
              <a:t>improve </a:t>
            </a:r>
            <a:r>
              <a:rPr lang="en-US" dirty="0" smtClean="0"/>
              <a:t>hemodynamics </a:t>
            </a:r>
            <a:r>
              <a:rPr lang="en-US" dirty="0"/>
              <a:t>and exercise </a:t>
            </a:r>
            <a:r>
              <a:rPr lang="en-US" dirty="0" smtClean="0"/>
              <a:t>capacity</a:t>
            </a:r>
          </a:p>
          <a:p>
            <a:pPr marL="457200" lvl="1" indent="0">
              <a:lnSpc>
                <a:spcPct val="150000"/>
              </a:lnSpc>
              <a:buNone/>
            </a:pPr>
            <a:r>
              <a:rPr lang="en-US" dirty="0" smtClean="0"/>
              <a:t>                          RCTs </a:t>
            </a:r>
            <a:r>
              <a:rPr lang="en-US" dirty="0"/>
              <a:t>are </a:t>
            </a:r>
            <a:r>
              <a:rPr lang="en-US" dirty="0" smtClean="0"/>
              <a:t>lacking</a:t>
            </a:r>
            <a:endParaRPr lang="en-US" b="1" dirty="0"/>
          </a:p>
        </p:txBody>
      </p:sp>
    </p:spTree>
    <p:extLst>
      <p:ext uri="{BB962C8B-B14F-4D97-AF65-F5344CB8AC3E}">
        <p14:creationId xmlns:p14="http://schemas.microsoft.com/office/powerpoint/2010/main" xmlns="" val="13174766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FF0000"/>
                </a:solidFill>
                <a:latin typeface="+mn-lt"/>
              </a:rPr>
              <a:t>HFpEF</a:t>
            </a:r>
            <a:endParaRPr lang="en-US" b="1" dirty="0">
              <a:solidFill>
                <a:srgbClr val="FF0000"/>
              </a:solidFill>
              <a:latin typeface="+mn-lt"/>
            </a:endParaRPr>
          </a:p>
        </p:txBody>
      </p:sp>
      <p:sp>
        <p:nvSpPr>
          <p:cNvPr id="3" name="Content Placeholder 2"/>
          <p:cNvSpPr>
            <a:spLocks noGrp="1"/>
          </p:cNvSpPr>
          <p:nvPr>
            <p:ph idx="1"/>
          </p:nvPr>
        </p:nvSpPr>
        <p:spPr/>
        <p:txBody>
          <a:bodyPr/>
          <a:lstStyle/>
          <a:p>
            <a:r>
              <a:rPr lang="en-US" dirty="0" smtClean="0"/>
              <a:t>Control BP and risk factors</a:t>
            </a:r>
          </a:p>
          <a:p>
            <a:endParaRPr lang="en-US" dirty="0"/>
          </a:p>
          <a:p>
            <a:r>
              <a:rPr lang="en-US" b="1" dirty="0" smtClean="0">
                <a:solidFill>
                  <a:schemeClr val="accent5"/>
                </a:solidFill>
              </a:rPr>
              <a:t>Empagliflozin</a:t>
            </a:r>
            <a:r>
              <a:rPr lang="en-US" dirty="0" smtClean="0"/>
              <a:t> </a:t>
            </a:r>
            <a:r>
              <a:rPr lang="en-US" dirty="0"/>
              <a:t>improved outcomes </a:t>
            </a:r>
            <a:r>
              <a:rPr lang="en-US" dirty="0" smtClean="0"/>
              <a:t>(LVEF = </a:t>
            </a:r>
            <a:r>
              <a:rPr lang="en-US" dirty="0"/>
              <a:t>40–60</a:t>
            </a:r>
            <a:r>
              <a:rPr lang="en-US" dirty="0" smtClean="0"/>
              <a:t>%)</a:t>
            </a:r>
            <a:endParaRPr lang="en-US" dirty="0"/>
          </a:p>
        </p:txBody>
      </p:sp>
      <p:pic>
        <p:nvPicPr>
          <p:cNvPr id="4" name="Picture 3"/>
          <p:cNvPicPr>
            <a:picLocks noChangeAspect="1"/>
          </p:cNvPicPr>
          <p:nvPr/>
        </p:nvPicPr>
        <p:blipFill rotWithShape="1">
          <a:blip r:embed="rId2"/>
          <a:srcRect l="11456" t="44974" r="8384" b="32152"/>
          <a:stretch/>
        </p:blipFill>
        <p:spPr>
          <a:xfrm>
            <a:off x="159223" y="4271161"/>
            <a:ext cx="11873554" cy="1905802"/>
          </a:xfrm>
          <a:prstGeom prst="rect">
            <a:avLst/>
          </a:prstGeom>
        </p:spPr>
      </p:pic>
      <p:sp>
        <p:nvSpPr>
          <p:cNvPr id="5" name="Rounded Rectangle 4"/>
          <p:cNvSpPr/>
          <p:nvPr/>
        </p:nvSpPr>
        <p:spPr>
          <a:xfrm>
            <a:off x="2435192" y="5082139"/>
            <a:ext cx="2897204" cy="2983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47101" y="5380522"/>
            <a:ext cx="3809395" cy="2695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7435" y="5678905"/>
            <a:ext cx="2819598" cy="269507"/>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quot;No&quot; Symbol 7"/>
          <p:cNvSpPr/>
          <p:nvPr/>
        </p:nvSpPr>
        <p:spPr>
          <a:xfrm>
            <a:off x="1241659" y="5678905"/>
            <a:ext cx="356135" cy="336884"/>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409992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577" y="2367179"/>
            <a:ext cx="10515600" cy="1325563"/>
          </a:xfrm>
        </p:spPr>
        <p:txBody>
          <a:bodyPr>
            <a:normAutofit/>
          </a:bodyPr>
          <a:lstStyle/>
          <a:p>
            <a:pPr algn="ctr"/>
            <a:r>
              <a:rPr lang="en-US" b="1" dirty="0">
                <a:solidFill>
                  <a:srgbClr val="FF0000"/>
                </a:solidFill>
                <a:latin typeface="+mn-lt"/>
              </a:rPr>
              <a:t>Pulmonary </a:t>
            </a:r>
            <a:r>
              <a:rPr lang="en-US" b="1" dirty="0" smtClean="0">
                <a:solidFill>
                  <a:srgbClr val="FF0000"/>
                </a:solidFill>
                <a:latin typeface="+mn-lt"/>
              </a:rPr>
              <a:t>hypertension associated </a:t>
            </a:r>
            <a:r>
              <a:rPr lang="en-US" b="1" dirty="0">
                <a:solidFill>
                  <a:srgbClr val="FF0000"/>
                </a:solidFill>
                <a:latin typeface="+mn-lt"/>
              </a:rPr>
              <a:t>with lung diseases and</a:t>
            </a:r>
            <a:r>
              <a:rPr lang="en-US" b="1" dirty="0" smtClean="0">
                <a:solidFill>
                  <a:srgbClr val="FF0000"/>
                </a:solidFill>
                <a:latin typeface="+mn-lt"/>
              </a:rPr>
              <a:t>/ or </a:t>
            </a:r>
            <a:r>
              <a:rPr lang="en-US" b="1" dirty="0">
                <a:solidFill>
                  <a:srgbClr val="FF0000"/>
                </a:solidFill>
                <a:latin typeface="+mn-lt"/>
              </a:rPr>
              <a:t>hypoxia</a:t>
            </a:r>
          </a:p>
        </p:txBody>
      </p:sp>
    </p:spTree>
    <p:extLst>
      <p:ext uri="{BB962C8B-B14F-4D97-AF65-F5344CB8AC3E}">
        <p14:creationId xmlns:p14="http://schemas.microsoft.com/office/powerpoint/2010/main" xmlns="" val="35708641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FF0000"/>
                </a:solidFill>
                <a:latin typeface="+mn-lt"/>
              </a:rPr>
              <a:t>Pulmonary hypertension associated with</a:t>
            </a:r>
            <a:br>
              <a:rPr lang="en-US" sz="3600" b="1" dirty="0">
                <a:solidFill>
                  <a:srgbClr val="FF0000"/>
                </a:solidFill>
                <a:latin typeface="+mn-lt"/>
              </a:rPr>
            </a:br>
            <a:r>
              <a:rPr lang="en-US" sz="3600" b="1" dirty="0">
                <a:solidFill>
                  <a:srgbClr val="FF0000"/>
                </a:solidFill>
                <a:latin typeface="+mn-lt"/>
              </a:rPr>
              <a:t>chronic obstructive pulmonary disease</a:t>
            </a:r>
          </a:p>
        </p:txBody>
      </p:sp>
      <p:sp>
        <p:nvSpPr>
          <p:cNvPr id="3" name="Content Placeholder 2"/>
          <p:cNvSpPr>
            <a:spLocks noGrp="1"/>
          </p:cNvSpPr>
          <p:nvPr>
            <p:ph idx="1"/>
          </p:nvPr>
        </p:nvSpPr>
        <p:spPr/>
        <p:txBody>
          <a:bodyPr/>
          <a:lstStyle/>
          <a:p>
            <a:pPr>
              <a:lnSpc>
                <a:spcPct val="150000"/>
              </a:lnSpc>
            </a:pPr>
            <a:r>
              <a:rPr lang="en-US" dirty="0"/>
              <a:t>COPD and severe </a:t>
            </a:r>
            <a:r>
              <a:rPr lang="en-US" dirty="0" smtClean="0"/>
              <a:t>PH</a:t>
            </a:r>
          </a:p>
          <a:p>
            <a:pPr>
              <a:lnSpc>
                <a:spcPct val="150000"/>
              </a:lnSpc>
            </a:pPr>
            <a:r>
              <a:rPr lang="en-US" b="1" dirty="0" smtClean="0">
                <a:solidFill>
                  <a:srgbClr val="FF0000"/>
                </a:solidFill>
              </a:rPr>
              <a:t>PDE5i </a:t>
            </a:r>
            <a:r>
              <a:rPr lang="en-US" dirty="0" smtClean="0">
                <a:sym typeface="Wingdings" panose="05000000000000000000" pitchFamily="2" charset="2"/>
              </a:rPr>
              <a:t> I</a:t>
            </a:r>
            <a:r>
              <a:rPr lang="en-US" dirty="0" smtClean="0"/>
              <a:t>mproved </a:t>
            </a:r>
          </a:p>
          <a:p>
            <a:pPr lvl="1">
              <a:lnSpc>
                <a:spcPct val="150000"/>
              </a:lnSpc>
            </a:pPr>
            <a:r>
              <a:rPr lang="en-US" b="1" dirty="0" smtClean="0">
                <a:solidFill>
                  <a:schemeClr val="accent5"/>
                </a:solidFill>
              </a:rPr>
              <a:t>WHO-FC</a:t>
            </a:r>
          </a:p>
          <a:p>
            <a:pPr lvl="1">
              <a:lnSpc>
                <a:spcPct val="150000"/>
              </a:lnSpc>
            </a:pPr>
            <a:r>
              <a:rPr lang="en-US" b="1" dirty="0" smtClean="0">
                <a:solidFill>
                  <a:schemeClr val="accent5"/>
                </a:solidFill>
              </a:rPr>
              <a:t>6MWD</a:t>
            </a:r>
          </a:p>
          <a:p>
            <a:pPr lvl="1">
              <a:lnSpc>
                <a:spcPct val="150000"/>
              </a:lnSpc>
            </a:pPr>
            <a:r>
              <a:rPr lang="en-US" b="1" dirty="0" smtClean="0">
                <a:solidFill>
                  <a:schemeClr val="accent5"/>
                </a:solidFill>
              </a:rPr>
              <a:t>PVR </a:t>
            </a:r>
          </a:p>
          <a:p>
            <a:pPr lvl="1">
              <a:lnSpc>
                <a:spcPct val="150000"/>
              </a:lnSpc>
            </a:pPr>
            <a:r>
              <a:rPr lang="en-US" b="1" dirty="0" smtClean="0">
                <a:solidFill>
                  <a:schemeClr val="accent5"/>
                </a:solidFill>
              </a:rPr>
              <a:t>Transplant-free survival</a:t>
            </a:r>
            <a:endParaRPr lang="en-US" b="1" dirty="0">
              <a:solidFill>
                <a:schemeClr val="accent5"/>
              </a:solidFill>
            </a:endParaRPr>
          </a:p>
        </p:txBody>
      </p:sp>
      <p:sp>
        <p:nvSpPr>
          <p:cNvPr id="4" name="Rounded Rectangle 3"/>
          <p:cNvSpPr/>
          <p:nvPr/>
        </p:nvSpPr>
        <p:spPr>
          <a:xfrm>
            <a:off x="6641431" y="2954956"/>
            <a:ext cx="5043637" cy="100102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Lack of RCT </a:t>
            </a:r>
            <a:r>
              <a:rPr lang="en-US" sz="2800" b="1" dirty="0" smtClean="0">
                <a:solidFill>
                  <a:srgbClr val="FF0000"/>
                </a:solidFill>
                <a:sym typeface="Wingdings" panose="05000000000000000000" pitchFamily="2" charset="2"/>
              </a:rPr>
              <a:t> Insufficient data</a:t>
            </a:r>
            <a:endParaRPr lang="en-US" sz="2800" b="1" dirty="0">
              <a:solidFill>
                <a:srgbClr val="FF0000"/>
              </a:solidFill>
            </a:endParaRPr>
          </a:p>
        </p:txBody>
      </p:sp>
    </p:spTree>
    <p:extLst>
      <p:ext uri="{BB962C8B-B14F-4D97-AF65-F5344CB8AC3E}">
        <p14:creationId xmlns:p14="http://schemas.microsoft.com/office/powerpoint/2010/main" xmlns="" val="169209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2530"/>
          </a:xfrm>
        </p:spPr>
        <p:txBody>
          <a:bodyPr>
            <a:normAutofit/>
          </a:bodyPr>
          <a:lstStyle/>
          <a:p>
            <a:r>
              <a:rPr lang="en-US" sz="4000" b="1" dirty="0">
                <a:solidFill>
                  <a:srgbClr val="FF0000"/>
                </a:solidFill>
                <a:latin typeface="+mn-lt"/>
              </a:rPr>
              <a:t>Pulmonary hypertension associated </a:t>
            </a:r>
            <a:r>
              <a:rPr lang="en-US" sz="4000" b="1" dirty="0" smtClean="0">
                <a:solidFill>
                  <a:srgbClr val="FF0000"/>
                </a:solidFill>
                <a:latin typeface="+mn-lt"/>
              </a:rPr>
              <a:t>with ILD</a:t>
            </a:r>
            <a:endParaRPr lang="en-US" sz="4000" b="1" dirty="0">
              <a:solidFill>
                <a:srgbClr val="FF0000"/>
              </a:solidFill>
              <a:latin typeface="+mn-lt"/>
            </a:endParaRPr>
          </a:p>
        </p:txBody>
      </p:sp>
      <p:sp>
        <p:nvSpPr>
          <p:cNvPr id="3" name="Content Placeholder 2"/>
          <p:cNvSpPr>
            <a:spLocks noGrp="1"/>
          </p:cNvSpPr>
          <p:nvPr>
            <p:ph idx="1"/>
          </p:nvPr>
        </p:nvSpPr>
        <p:spPr>
          <a:xfrm>
            <a:off x="838200" y="1825624"/>
            <a:ext cx="10515600" cy="4729179"/>
          </a:xfrm>
        </p:spPr>
        <p:txBody>
          <a:bodyPr>
            <a:normAutofit/>
          </a:bodyPr>
          <a:lstStyle/>
          <a:p>
            <a:r>
              <a:rPr lang="en-US" dirty="0" smtClean="0"/>
              <a:t>Promising </a:t>
            </a:r>
            <a:r>
              <a:rPr lang="en-US" dirty="0"/>
              <a:t>results </a:t>
            </a:r>
            <a:r>
              <a:rPr lang="en-US" dirty="0" smtClean="0">
                <a:sym typeface="Wingdings" panose="05000000000000000000" pitchFamily="2" charset="2"/>
              </a:rPr>
              <a:t> </a:t>
            </a:r>
            <a:r>
              <a:rPr lang="en-US" b="1" dirty="0" smtClean="0">
                <a:solidFill>
                  <a:schemeClr val="accent5"/>
                </a:solidFill>
                <a:sym typeface="Wingdings" panose="05000000000000000000" pitchFamily="2" charset="2"/>
              </a:rPr>
              <a:t>I</a:t>
            </a:r>
            <a:r>
              <a:rPr lang="en-US" b="1" dirty="0" smtClean="0">
                <a:solidFill>
                  <a:schemeClr val="accent5"/>
                </a:solidFill>
              </a:rPr>
              <a:t>nhaled treprostinil</a:t>
            </a:r>
          </a:p>
          <a:p>
            <a:endParaRPr lang="en-US" b="1" dirty="0">
              <a:solidFill>
                <a:schemeClr val="accent5"/>
              </a:solidFill>
            </a:endParaRPr>
          </a:p>
          <a:p>
            <a:endParaRPr lang="en-US" b="1" dirty="0" smtClean="0">
              <a:solidFill>
                <a:schemeClr val="accent5"/>
              </a:solidFill>
            </a:endParaRPr>
          </a:p>
          <a:p>
            <a:endParaRPr lang="en-US" b="1" dirty="0">
              <a:solidFill>
                <a:schemeClr val="accent5"/>
              </a:solidFill>
            </a:endParaRPr>
          </a:p>
          <a:p>
            <a:endParaRPr lang="en-US" b="1" dirty="0" smtClean="0">
              <a:solidFill>
                <a:schemeClr val="accent5"/>
              </a:solidFill>
            </a:endParaRPr>
          </a:p>
          <a:p>
            <a:endParaRPr lang="en-US" b="1" dirty="0">
              <a:solidFill>
                <a:schemeClr val="accent5"/>
              </a:solidFill>
            </a:endParaRPr>
          </a:p>
          <a:p>
            <a:endParaRPr lang="en-US" b="1" dirty="0" smtClean="0">
              <a:solidFill>
                <a:schemeClr val="accent5"/>
              </a:solidFill>
            </a:endParaRPr>
          </a:p>
          <a:p>
            <a:endParaRPr lang="en-US" dirty="0" smtClean="0"/>
          </a:p>
          <a:p>
            <a:r>
              <a:rPr lang="en-US" dirty="0" smtClean="0"/>
              <a:t>Lung Transplantation </a:t>
            </a:r>
          </a:p>
          <a:p>
            <a:endParaRPr lang="en-US" b="1" dirty="0">
              <a:solidFill>
                <a:schemeClr val="accent5"/>
              </a:solidFill>
            </a:endParaRPr>
          </a:p>
        </p:txBody>
      </p:sp>
      <p:sp>
        <p:nvSpPr>
          <p:cNvPr id="4" name="Rounded Rectangle 3"/>
          <p:cNvSpPr/>
          <p:nvPr/>
        </p:nvSpPr>
        <p:spPr>
          <a:xfrm>
            <a:off x="7931217" y="1915426"/>
            <a:ext cx="3975234" cy="180673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rgbClr val="FF0000"/>
              </a:solidFill>
            </a:endParaRPr>
          </a:p>
          <a:p>
            <a:pPr algn="ctr"/>
            <a:r>
              <a:rPr lang="en-US" sz="2400" b="1" dirty="0" smtClean="0">
                <a:solidFill>
                  <a:srgbClr val="FF0000"/>
                </a:solidFill>
              </a:rPr>
              <a:t>Phase </a:t>
            </a:r>
            <a:r>
              <a:rPr lang="en-US" sz="2400" b="1" dirty="0">
                <a:solidFill>
                  <a:srgbClr val="FF0000"/>
                </a:solidFill>
              </a:rPr>
              <a:t>3 RCT (INCREASE</a:t>
            </a:r>
            <a:r>
              <a:rPr lang="en-US" sz="2400" b="1" dirty="0" smtClean="0">
                <a:solidFill>
                  <a:srgbClr val="FF0000"/>
                </a:solidFill>
              </a:rPr>
              <a:t>)</a:t>
            </a:r>
          </a:p>
          <a:p>
            <a:pPr algn="ctr"/>
            <a:endParaRPr lang="en-US" sz="2400" b="1" dirty="0">
              <a:solidFill>
                <a:srgbClr val="FF0000"/>
              </a:solidFill>
            </a:endParaRPr>
          </a:p>
          <a:p>
            <a:pPr algn="ctr"/>
            <a:r>
              <a:rPr lang="en-US" sz="2400" b="1" dirty="0" smtClean="0">
                <a:solidFill>
                  <a:schemeClr val="tx1"/>
                </a:solidFill>
              </a:rPr>
              <a:t>6MWD</a:t>
            </a:r>
          </a:p>
          <a:p>
            <a:pPr algn="ctr"/>
            <a:r>
              <a:rPr lang="en-US" sz="2400" b="1" dirty="0" smtClean="0">
                <a:solidFill>
                  <a:schemeClr val="tx1"/>
                </a:solidFill>
              </a:rPr>
              <a:t>NT pro BNP</a:t>
            </a:r>
          </a:p>
          <a:p>
            <a:pPr algn="ctr"/>
            <a:endParaRPr lang="en-US" sz="2400" b="1" dirty="0">
              <a:solidFill>
                <a:srgbClr val="FF0000"/>
              </a:solidFill>
            </a:endParaRPr>
          </a:p>
        </p:txBody>
      </p:sp>
      <p:sp>
        <p:nvSpPr>
          <p:cNvPr id="5" name="Rounded Rectangle 4"/>
          <p:cNvSpPr/>
          <p:nvPr/>
        </p:nvSpPr>
        <p:spPr>
          <a:xfrm>
            <a:off x="1057175" y="3722160"/>
            <a:ext cx="3975234" cy="121278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Sildenafil</a:t>
            </a:r>
          </a:p>
          <a:p>
            <a:pPr algn="ctr"/>
            <a:r>
              <a:rPr lang="en-US" sz="2400" b="1" dirty="0" smtClean="0">
                <a:solidFill>
                  <a:schemeClr val="tx1"/>
                </a:solidFill>
              </a:rPr>
              <a:t>Ambrisentan </a:t>
            </a:r>
          </a:p>
          <a:p>
            <a:pPr algn="ctr"/>
            <a:r>
              <a:rPr lang="en-US" sz="2400" b="1" dirty="0" err="1" smtClean="0">
                <a:solidFill>
                  <a:schemeClr val="tx1"/>
                </a:solidFill>
              </a:rPr>
              <a:t>Riociguat</a:t>
            </a:r>
            <a:r>
              <a:rPr lang="en-US" sz="2400" b="1" dirty="0" smtClean="0">
                <a:solidFill>
                  <a:schemeClr val="tx1"/>
                </a:solidFill>
              </a:rPr>
              <a:t> </a:t>
            </a:r>
          </a:p>
        </p:txBody>
      </p:sp>
      <p:sp>
        <p:nvSpPr>
          <p:cNvPr id="6" name="&quot;No&quot; Symbol 5"/>
          <p:cNvSpPr/>
          <p:nvPr/>
        </p:nvSpPr>
        <p:spPr>
          <a:xfrm>
            <a:off x="2223436" y="3465095"/>
            <a:ext cx="1636295" cy="1867301"/>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rotWithShape="1">
          <a:blip r:embed="rId2"/>
          <a:srcRect l="12567" t="65753" r="7871" b="28140"/>
          <a:stretch/>
        </p:blipFill>
        <p:spPr>
          <a:xfrm>
            <a:off x="189138" y="5887256"/>
            <a:ext cx="11813723" cy="510138"/>
          </a:xfrm>
          <a:prstGeom prst="rect">
            <a:avLst/>
          </a:prstGeom>
        </p:spPr>
      </p:pic>
    </p:spTree>
    <p:extLst>
      <p:ext uri="{BB962C8B-B14F-4D97-AF65-F5344CB8AC3E}">
        <p14:creationId xmlns:p14="http://schemas.microsoft.com/office/powerpoint/2010/main" xmlns="" val="11297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196" y="6208295"/>
            <a:ext cx="10515600" cy="528027"/>
          </a:xfrm>
        </p:spPr>
        <p:txBody>
          <a:bodyPr>
            <a:noAutofit/>
          </a:bodyPr>
          <a:lstStyle/>
          <a:p>
            <a:pPr algn="ctr"/>
            <a:r>
              <a:rPr lang="en-US" sz="2400" b="1" dirty="0" smtClean="0">
                <a:solidFill>
                  <a:srgbClr val="FF0000"/>
                </a:solidFill>
                <a:latin typeface="+mn-lt"/>
              </a:rPr>
              <a:t>Enlarged pulmonary </a:t>
            </a:r>
            <a:r>
              <a:rPr lang="en-US" sz="2400" b="1" dirty="0">
                <a:solidFill>
                  <a:srgbClr val="FF0000"/>
                </a:solidFill>
                <a:latin typeface="+mn-lt"/>
              </a:rPr>
              <a:t>arteries</a:t>
            </a:r>
          </a:p>
        </p:txBody>
      </p:sp>
      <p:pic>
        <p:nvPicPr>
          <p:cNvPr id="4" name="Content Placeholder 3"/>
          <p:cNvPicPr>
            <a:picLocks noGrp="1" noChangeAspect="1"/>
          </p:cNvPicPr>
          <p:nvPr>
            <p:ph idx="1"/>
          </p:nvPr>
        </p:nvPicPr>
        <p:blipFill>
          <a:blip r:embed="rId3"/>
          <a:stretch>
            <a:fillRect/>
          </a:stretch>
        </p:blipFill>
        <p:spPr>
          <a:xfrm>
            <a:off x="2895734" y="202036"/>
            <a:ext cx="6092524" cy="5852255"/>
          </a:xfrm>
          <a:prstGeom prst="rect">
            <a:avLst/>
          </a:prstGeom>
        </p:spPr>
      </p:pic>
    </p:spTree>
    <p:extLst>
      <p:ext uri="{BB962C8B-B14F-4D97-AF65-F5344CB8AC3E}">
        <p14:creationId xmlns:p14="http://schemas.microsoft.com/office/powerpoint/2010/main" xmlns="" val="20384750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91" y="259247"/>
            <a:ext cx="11338559" cy="943911"/>
          </a:xfrm>
        </p:spPr>
        <p:txBody>
          <a:bodyPr>
            <a:normAutofit/>
          </a:bodyPr>
          <a:lstStyle/>
          <a:p>
            <a:r>
              <a:rPr lang="en-US" sz="4000" b="1" dirty="0">
                <a:solidFill>
                  <a:srgbClr val="FF0000"/>
                </a:solidFill>
                <a:latin typeface="+mn-lt"/>
              </a:rPr>
              <a:t>Chronic </a:t>
            </a:r>
            <a:r>
              <a:rPr lang="en-US" sz="4000" b="1" dirty="0" smtClean="0">
                <a:solidFill>
                  <a:srgbClr val="FF0000"/>
                </a:solidFill>
                <a:latin typeface="+mn-lt"/>
              </a:rPr>
              <a:t>thromboembolic pulmonary hypertension</a:t>
            </a:r>
            <a:endParaRPr lang="en-US" sz="4000" b="1" dirty="0">
              <a:solidFill>
                <a:srgbClr val="FF0000"/>
              </a:solidFill>
              <a:latin typeface="+mn-lt"/>
            </a:endParaRPr>
          </a:p>
        </p:txBody>
      </p:sp>
      <p:sp>
        <p:nvSpPr>
          <p:cNvPr id="3" name="Content Placeholder 2"/>
          <p:cNvSpPr>
            <a:spLocks noGrp="1"/>
          </p:cNvSpPr>
          <p:nvPr>
            <p:ph idx="1"/>
          </p:nvPr>
        </p:nvSpPr>
        <p:spPr/>
        <p:txBody>
          <a:bodyPr/>
          <a:lstStyle/>
          <a:p>
            <a:r>
              <a:rPr lang="en-US" dirty="0" smtClean="0"/>
              <a:t>Multimodal </a:t>
            </a:r>
            <a:r>
              <a:rPr lang="en-US" dirty="0"/>
              <a:t>approach</a:t>
            </a:r>
          </a:p>
        </p:txBody>
      </p:sp>
      <p:pic>
        <p:nvPicPr>
          <p:cNvPr id="4" name="Picture 3"/>
          <p:cNvPicPr>
            <a:picLocks noChangeAspect="1"/>
          </p:cNvPicPr>
          <p:nvPr/>
        </p:nvPicPr>
        <p:blipFill rotWithShape="1">
          <a:blip r:embed="rId3"/>
          <a:srcRect l="29125" t="16572" r="24726" b="11506"/>
          <a:stretch/>
        </p:blipFill>
        <p:spPr>
          <a:xfrm>
            <a:off x="2079057" y="31781"/>
            <a:ext cx="7786838" cy="6826219"/>
          </a:xfrm>
          <a:prstGeom prst="rect">
            <a:avLst/>
          </a:prstGeom>
        </p:spPr>
      </p:pic>
    </p:spTree>
    <p:extLst>
      <p:ext uri="{BB962C8B-B14F-4D97-AF65-F5344CB8AC3E}">
        <p14:creationId xmlns:p14="http://schemas.microsoft.com/office/powerpoint/2010/main" xmlns="" val="182932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322" t="17547" r="22917" b="8350"/>
          <a:stretch/>
        </p:blipFill>
        <p:spPr>
          <a:xfrm>
            <a:off x="2099110" y="211122"/>
            <a:ext cx="7757160" cy="6246752"/>
          </a:xfrm>
          <a:prstGeom prst="rect">
            <a:avLst/>
          </a:prstGeom>
        </p:spPr>
      </p:pic>
    </p:spTree>
    <p:extLst>
      <p:ext uri="{BB962C8B-B14F-4D97-AF65-F5344CB8AC3E}">
        <p14:creationId xmlns:p14="http://schemas.microsoft.com/office/powerpoint/2010/main" xmlns="" val="214004630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1481" t="65144" r="8306" b="27855"/>
          <a:stretch/>
        </p:blipFill>
        <p:spPr>
          <a:xfrm>
            <a:off x="207007" y="1232033"/>
            <a:ext cx="11763733" cy="577515"/>
          </a:xfrm>
          <a:prstGeom prst="rect">
            <a:avLst/>
          </a:prstGeom>
        </p:spPr>
      </p:pic>
      <p:pic>
        <p:nvPicPr>
          <p:cNvPr id="5" name="Picture 4"/>
          <p:cNvPicPr>
            <a:picLocks noChangeAspect="1"/>
          </p:cNvPicPr>
          <p:nvPr/>
        </p:nvPicPr>
        <p:blipFill rotWithShape="1">
          <a:blip r:embed="rId2"/>
          <a:srcRect l="11572" t="85732" r="8396" b="8737"/>
          <a:stretch/>
        </p:blipFill>
        <p:spPr>
          <a:xfrm>
            <a:off x="269507" y="2685448"/>
            <a:ext cx="11638734" cy="452388"/>
          </a:xfrm>
          <a:prstGeom prst="rect">
            <a:avLst/>
          </a:prstGeom>
        </p:spPr>
      </p:pic>
      <p:sp>
        <p:nvSpPr>
          <p:cNvPr id="6" name="Rounded Rectangle 5"/>
          <p:cNvSpPr/>
          <p:nvPr/>
        </p:nvSpPr>
        <p:spPr>
          <a:xfrm>
            <a:off x="269507" y="1232033"/>
            <a:ext cx="779647" cy="3561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73781" y="2666196"/>
            <a:ext cx="848627" cy="34651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50181" y="4437246"/>
            <a:ext cx="6602931" cy="584775"/>
          </a:xfrm>
          <a:prstGeom prst="rect">
            <a:avLst/>
          </a:prstGeom>
          <a:noFill/>
        </p:spPr>
        <p:txBody>
          <a:bodyPr wrap="square" rtlCol="0">
            <a:spAutoFit/>
          </a:bodyPr>
          <a:lstStyle/>
          <a:p>
            <a:pPr algn="ctr"/>
            <a:r>
              <a:rPr lang="en-US" sz="3200" b="1" dirty="0">
                <a:solidFill>
                  <a:srgbClr val="FF0000"/>
                </a:solidFill>
              </a:rPr>
              <a:t>Medical therapy</a:t>
            </a:r>
          </a:p>
        </p:txBody>
      </p:sp>
    </p:spTree>
    <p:extLst>
      <p:ext uri="{BB962C8B-B14F-4D97-AF65-F5344CB8AC3E}">
        <p14:creationId xmlns:p14="http://schemas.microsoft.com/office/powerpoint/2010/main" xmlns="" val="53498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0000"/>
                </a:solidFill>
                <a:latin typeface="+mn-lt"/>
              </a:rPr>
              <a:t>Pulmonary hypertension </a:t>
            </a:r>
            <a:r>
              <a:rPr lang="en-US" sz="3600" b="1" dirty="0" smtClean="0">
                <a:solidFill>
                  <a:srgbClr val="FF0000"/>
                </a:solidFill>
                <a:latin typeface="+mn-lt"/>
              </a:rPr>
              <a:t>with unclear </a:t>
            </a:r>
            <a:r>
              <a:rPr lang="en-US" sz="3600" b="1" dirty="0">
                <a:solidFill>
                  <a:srgbClr val="FF0000"/>
                </a:solidFill>
                <a:latin typeface="+mn-lt"/>
              </a:rPr>
              <a:t>and/or </a:t>
            </a:r>
            <a:r>
              <a:rPr lang="en-US" sz="3600" b="1" dirty="0" smtClean="0">
                <a:solidFill>
                  <a:srgbClr val="FF0000"/>
                </a:solidFill>
                <a:latin typeface="+mn-lt"/>
              </a:rPr>
              <a:t>multifactorial mechanisms</a:t>
            </a:r>
            <a:endParaRPr lang="en-US" sz="3600" b="1" dirty="0">
              <a:solidFill>
                <a:srgbClr val="FF0000"/>
              </a:solidFill>
              <a:latin typeface="+mn-lt"/>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xmlns="" val="22747044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52447" t="14229" r="7364" b="18525"/>
          <a:stretch/>
        </p:blipFill>
        <p:spPr>
          <a:xfrm>
            <a:off x="235817" y="452388"/>
            <a:ext cx="5423838" cy="5104787"/>
          </a:xfrm>
          <a:prstGeom prst="rect">
            <a:avLst/>
          </a:prstGeom>
        </p:spPr>
      </p:pic>
      <p:pic>
        <p:nvPicPr>
          <p:cNvPr id="7" name="Picture 6"/>
          <p:cNvPicPr>
            <a:picLocks noChangeAspect="1"/>
          </p:cNvPicPr>
          <p:nvPr/>
        </p:nvPicPr>
        <p:blipFill rotWithShape="1">
          <a:blip r:embed="rId3"/>
          <a:srcRect l="52323" t="18401" r="7569" b="29719"/>
          <a:stretch/>
        </p:blipFill>
        <p:spPr>
          <a:xfrm>
            <a:off x="5659655" y="927424"/>
            <a:ext cx="6363060" cy="4629751"/>
          </a:xfrm>
          <a:prstGeom prst="rect">
            <a:avLst/>
          </a:prstGeom>
        </p:spPr>
      </p:pic>
      <p:sp>
        <p:nvSpPr>
          <p:cNvPr id="8" name="Rounded Rectangle 7"/>
          <p:cNvSpPr/>
          <p:nvPr/>
        </p:nvSpPr>
        <p:spPr>
          <a:xfrm>
            <a:off x="235817" y="1443789"/>
            <a:ext cx="351324" cy="2502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641556" y="3838875"/>
            <a:ext cx="1690840" cy="2711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9695847" y="4358640"/>
            <a:ext cx="2181728" cy="25186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695847" y="4918510"/>
            <a:ext cx="1594587" cy="24063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705274" y="927423"/>
            <a:ext cx="1124553" cy="2853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475097" y="941669"/>
            <a:ext cx="1972802" cy="50211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5818" y="1936472"/>
            <a:ext cx="697834" cy="2869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35816" y="2247878"/>
            <a:ext cx="1124553" cy="2853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522417" y="2516204"/>
            <a:ext cx="433565" cy="246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583376" y="3551304"/>
            <a:ext cx="1124553" cy="28535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780674" y="3715352"/>
            <a:ext cx="1657562" cy="89514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532157" y="941668"/>
            <a:ext cx="803698" cy="33849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555379" y="3106743"/>
            <a:ext cx="1690840" cy="2711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570040" y="3376861"/>
            <a:ext cx="803698" cy="33849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659655" y="3984055"/>
            <a:ext cx="803698" cy="33849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028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62" y="365125"/>
            <a:ext cx="11319310" cy="963161"/>
          </a:xfrm>
        </p:spPr>
        <p:txBody>
          <a:bodyPr>
            <a:normAutofit fontScale="90000"/>
          </a:bodyPr>
          <a:lstStyle/>
          <a:p>
            <a:pPr algn="ctr"/>
            <a:r>
              <a:rPr lang="en-US" sz="4000" dirty="0">
                <a:solidFill>
                  <a:srgbClr val="FF0000"/>
                </a:solidFill>
                <a:latin typeface="+mn-lt"/>
              </a:rPr>
              <a:t>Pulmonary Hypertension Registry of Kerala, India </a:t>
            </a:r>
            <a:r>
              <a:rPr lang="en-US" sz="4000" dirty="0" smtClean="0">
                <a:solidFill>
                  <a:srgbClr val="FF0000"/>
                </a:solidFill>
                <a:latin typeface="+mn-lt"/>
              </a:rPr>
              <a:t/>
            </a:r>
            <a:br>
              <a:rPr lang="en-US" sz="4000" dirty="0" smtClean="0">
                <a:solidFill>
                  <a:srgbClr val="FF0000"/>
                </a:solidFill>
                <a:latin typeface="+mn-lt"/>
              </a:rPr>
            </a:br>
            <a:r>
              <a:rPr lang="en-US" sz="4000" dirty="0" smtClean="0">
                <a:solidFill>
                  <a:srgbClr val="FF0000"/>
                </a:solidFill>
                <a:latin typeface="+mn-lt"/>
              </a:rPr>
              <a:t>(</a:t>
            </a:r>
            <a:r>
              <a:rPr lang="en-US" sz="4000" dirty="0">
                <a:solidFill>
                  <a:srgbClr val="FF0000"/>
                </a:solidFill>
                <a:latin typeface="+mn-lt"/>
              </a:rPr>
              <a:t>PRO-KERALA): One-year outcomes </a:t>
            </a:r>
            <a:r>
              <a:rPr lang="en-US" sz="4000" dirty="0" smtClean="0">
                <a:solidFill>
                  <a:srgbClr val="FF0000"/>
                </a:solidFill>
                <a:latin typeface="+mn-lt"/>
              </a:rPr>
              <a:t/>
            </a:r>
            <a:br>
              <a:rPr lang="en-US" sz="4000" dirty="0" smtClean="0">
                <a:solidFill>
                  <a:srgbClr val="FF0000"/>
                </a:solidFill>
                <a:latin typeface="+mn-lt"/>
              </a:rPr>
            </a:br>
            <a:r>
              <a:rPr lang="en-US" sz="2200" b="1" dirty="0">
                <a:solidFill>
                  <a:schemeClr val="accent5"/>
                </a:solidFill>
              </a:rPr>
              <a:t>Indian Heart Journal 74 (2022)</a:t>
            </a:r>
            <a:endParaRPr lang="en-US" sz="2700" b="1" dirty="0">
              <a:solidFill>
                <a:schemeClr val="accent5"/>
              </a:solidFill>
              <a:latin typeface="+mn-lt"/>
            </a:endParaRPr>
          </a:p>
        </p:txBody>
      </p:sp>
      <p:sp>
        <p:nvSpPr>
          <p:cNvPr id="3" name="Content Placeholder 2"/>
          <p:cNvSpPr>
            <a:spLocks noGrp="1"/>
          </p:cNvSpPr>
          <p:nvPr>
            <p:ph idx="1"/>
          </p:nvPr>
        </p:nvSpPr>
        <p:spPr>
          <a:xfrm>
            <a:off x="332071" y="2095132"/>
            <a:ext cx="11540691" cy="4652177"/>
          </a:xfrm>
        </p:spPr>
        <p:txBody>
          <a:bodyPr/>
          <a:lstStyle/>
          <a:p>
            <a:r>
              <a:rPr lang="en-US" b="1" dirty="0" smtClean="0">
                <a:solidFill>
                  <a:schemeClr val="accent5"/>
                </a:solidFill>
              </a:rPr>
              <a:t>PRO-KERALA </a:t>
            </a:r>
            <a:r>
              <a:rPr lang="en-US" b="1" dirty="0">
                <a:solidFill>
                  <a:schemeClr val="accent5"/>
                </a:solidFill>
              </a:rPr>
              <a:t>registry </a:t>
            </a:r>
            <a:r>
              <a:rPr lang="en-US" dirty="0" smtClean="0">
                <a:sym typeface="Wingdings" panose="05000000000000000000" pitchFamily="2" charset="2"/>
              </a:rPr>
              <a:t> L</a:t>
            </a:r>
            <a:r>
              <a:rPr lang="en-US" dirty="0" smtClean="0"/>
              <a:t>argest PH registry </a:t>
            </a:r>
            <a:r>
              <a:rPr lang="en-US" dirty="0"/>
              <a:t>from the Asian </a:t>
            </a:r>
            <a:r>
              <a:rPr lang="en-US" dirty="0" smtClean="0"/>
              <a:t>subcontinent</a:t>
            </a:r>
          </a:p>
          <a:p>
            <a:endParaRPr lang="en-US" dirty="0" smtClean="0"/>
          </a:p>
          <a:p>
            <a:r>
              <a:rPr lang="en-US" dirty="0" smtClean="0"/>
              <a:t>M.C </a:t>
            </a:r>
            <a:r>
              <a:rPr lang="en-US" dirty="0"/>
              <a:t>etiology </a:t>
            </a:r>
            <a:r>
              <a:rPr lang="en-US" dirty="0" smtClean="0">
                <a:sym typeface="Wingdings" panose="05000000000000000000" pitchFamily="2" charset="2"/>
              </a:rPr>
              <a:t> </a:t>
            </a:r>
            <a:r>
              <a:rPr lang="en-US" b="1" dirty="0">
                <a:solidFill>
                  <a:srgbClr val="FF0000"/>
                </a:solidFill>
              </a:rPr>
              <a:t>Group II PH </a:t>
            </a:r>
            <a:r>
              <a:rPr lang="en-US" b="1" dirty="0" smtClean="0">
                <a:solidFill>
                  <a:srgbClr val="FF0000"/>
                </a:solidFill>
              </a:rPr>
              <a:t>&gt;&gt;&gt; Group </a:t>
            </a:r>
            <a:r>
              <a:rPr lang="en-US" b="1" dirty="0">
                <a:solidFill>
                  <a:srgbClr val="FF0000"/>
                </a:solidFill>
              </a:rPr>
              <a:t>I </a:t>
            </a:r>
            <a:r>
              <a:rPr lang="en-US" b="1" dirty="0" smtClean="0">
                <a:solidFill>
                  <a:srgbClr val="FF0000"/>
                </a:solidFill>
              </a:rPr>
              <a:t>PH</a:t>
            </a:r>
          </a:p>
          <a:p>
            <a:endParaRPr lang="en-US" dirty="0" smtClean="0"/>
          </a:p>
          <a:p>
            <a:r>
              <a:rPr lang="en-US" dirty="0" smtClean="0"/>
              <a:t>Primary </a:t>
            </a:r>
            <a:r>
              <a:rPr lang="en-US" dirty="0"/>
              <a:t>endpoint </a:t>
            </a:r>
            <a:r>
              <a:rPr lang="en-US" dirty="0" smtClean="0">
                <a:sym typeface="Wingdings" panose="05000000000000000000" pitchFamily="2" charset="2"/>
              </a:rPr>
              <a:t> A</a:t>
            </a:r>
            <a:r>
              <a:rPr lang="en-US" dirty="0" smtClean="0"/>
              <a:t>ll </a:t>
            </a:r>
            <a:r>
              <a:rPr lang="en-US" dirty="0"/>
              <a:t>cause </a:t>
            </a:r>
            <a:r>
              <a:rPr lang="en-US" dirty="0" smtClean="0"/>
              <a:t>death / hospitalization </a:t>
            </a:r>
            <a:r>
              <a:rPr lang="en-US" dirty="0" smtClean="0">
                <a:sym typeface="Wingdings" panose="05000000000000000000" pitchFamily="2" charset="2"/>
              </a:rPr>
              <a:t> </a:t>
            </a:r>
            <a:r>
              <a:rPr lang="en-US" dirty="0" smtClean="0"/>
              <a:t>9.1%</a:t>
            </a:r>
          </a:p>
          <a:p>
            <a:pPr marL="0" indent="0">
              <a:buNone/>
            </a:pPr>
            <a:endParaRPr lang="en-US" dirty="0" smtClean="0"/>
          </a:p>
          <a:p>
            <a:r>
              <a:rPr lang="en-US" dirty="0" smtClean="0"/>
              <a:t>Rates </a:t>
            </a:r>
            <a:r>
              <a:rPr lang="en-US" dirty="0"/>
              <a:t>of adverse outcomes </a:t>
            </a:r>
            <a:r>
              <a:rPr lang="en-US" dirty="0" smtClean="0">
                <a:sym typeface="Wingdings" panose="05000000000000000000" pitchFamily="2" charset="2"/>
              </a:rPr>
              <a:t> C</a:t>
            </a:r>
            <a:r>
              <a:rPr lang="en-US" dirty="0" smtClean="0"/>
              <a:t>onsiderably </a:t>
            </a:r>
            <a:r>
              <a:rPr lang="en-US" dirty="0"/>
              <a:t>lower in comparison to the contemporary Western PH </a:t>
            </a:r>
            <a:r>
              <a:rPr lang="en-US" dirty="0" smtClean="0"/>
              <a:t>registries</a:t>
            </a:r>
            <a:endParaRPr lang="en-US" dirty="0"/>
          </a:p>
        </p:txBody>
      </p:sp>
    </p:spTree>
    <p:extLst>
      <p:ext uri="{BB962C8B-B14F-4D97-AF65-F5344CB8AC3E}">
        <p14:creationId xmlns:p14="http://schemas.microsoft.com/office/powerpoint/2010/main" xmlns="" val="1506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8027" t="25954" r="57133" b="24497"/>
          <a:stretch/>
        </p:blipFill>
        <p:spPr>
          <a:xfrm>
            <a:off x="2221832" y="365125"/>
            <a:ext cx="7748335" cy="6198670"/>
          </a:xfrm>
          <a:prstGeom prst="rect">
            <a:avLst/>
          </a:prstGeom>
          <a:ln w="38100">
            <a:solidFill>
              <a:schemeClr val="tx1"/>
            </a:solidFill>
          </a:ln>
        </p:spPr>
      </p:pic>
    </p:spTree>
    <p:extLst>
      <p:ext uri="{BB962C8B-B14F-4D97-AF65-F5344CB8AC3E}">
        <p14:creationId xmlns:p14="http://schemas.microsoft.com/office/powerpoint/2010/main" xmlns="" val="14953671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891" y="202131"/>
            <a:ext cx="10785909" cy="5974832"/>
          </a:xfrm>
        </p:spPr>
        <p:txBody>
          <a:bodyPr/>
          <a:lstStyle/>
          <a:p>
            <a:endParaRPr lang="en-US" dirty="0" smtClean="0"/>
          </a:p>
          <a:p>
            <a:endParaRPr lang="en-US" dirty="0"/>
          </a:p>
          <a:p>
            <a:r>
              <a:rPr lang="en-US" b="1" dirty="0" smtClean="0">
                <a:solidFill>
                  <a:srgbClr val="FF0000"/>
                </a:solidFill>
              </a:rPr>
              <a:t>Only </a:t>
            </a:r>
            <a:r>
              <a:rPr lang="en-US" b="1" dirty="0">
                <a:solidFill>
                  <a:srgbClr val="FF0000"/>
                </a:solidFill>
              </a:rPr>
              <a:t>31% </a:t>
            </a:r>
            <a:r>
              <a:rPr lang="en-US" dirty="0"/>
              <a:t>of eligible PH patients were on specific vasodilator </a:t>
            </a:r>
            <a:r>
              <a:rPr lang="en-US" dirty="0" smtClean="0"/>
              <a:t>therapy</a:t>
            </a:r>
          </a:p>
          <a:p>
            <a:endParaRPr lang="en-US" dirty="0"/>
          </a:p>
          <a:p>
            <a:r>
              <a:rPr lang="en-US" dirty="0" smtClean="0"/>
              <a:t>Study </a:t>
            </a:r>
            <a:r>
              <a:rPr lang="en-US" dirty="0"/>
              <a:t>calls for </a:t>
            </a:r>
            <a:r>
              <a:rPr lang="en-US" dirty="0" smtClean="0">
                <a:sym typeface="Wingdings" panose="05000000000000000000" pitchFamily="2" charset="2"/>
              </a:rPr>
              <a:t> </a:t>
            </a:r>
          </a:p>
          <a:p>
            <a:pPr lvl="1"/>
            <a:endParaRPr lang="en-US" dirty="0">
              <a:sym typeface="Wingdings" panose="05000000000000000000" pitchFamily="2" charset="2"/>
            </a:endParaRPr>
          </a:p>
          <a:p>
            <a:pPr lvl="1">
              <a:lnSpc>
                <a:spcPct val="200000"/>
              </a:lnSpc>
            </a:pPr>
            <a:r>
              <a:rPr lang="en-US" dirty="0" smtClean="0">
                <a:sym typeface="Wingdings" panose="05000000000000000000" pitchFamily="2" charset="2"/>
              </a:rPr>
              <a:t>Q</a:t>
            </a:r>
            <a:r>
              <a:rPr lang="en-US" dirty="0" smtClean="0"/>
              <a:t>uality </a:t>
            </a:r>
            <a:r>
              <a:rPr lang="en-US" dirty="0"/>
              <a:t>improvement programmes </a:t>
            </a:r>
            <a:endParaRPr lang="en-US" dirty="0" smtClean="0"/>
          </a:p>
          <a:p>
            <a:pPr lvl="1">
              <a:lnSpc>
                <a:spcPct val="200000"/>
              </a:lnSpc>
            </a:pPr>
            <a:r>
              <a:rPr lang="en-US" dirty="0" smtClean="0"/>
              <a:t>To </a:t>
            </a:r>
            <a:r>
              <a:rPr lang="en-US" b="1" dirty="0">
                <a:solidFill>
                  <a:srgbClr val="FF0000"/>
                </a:solidFill>
              </a:rPr>
              <a:t>improve guideline directed therapy rates </a:t>
            </a:r>
            <a:r>
              <a:rPr lang="en-US" dirty="0"/>
              <a:t>and clinical outcomes</a:t>
            </a:r>
          </a:p>
        </p:txBody>
      </p:sp>
    </p:spTree>
    <p:extLst>
      <p:ext uri="{BB962C8B-B14F-4D97-AF65-F5344CB8AC3E}">
        <p14:creationId xmlns:p14="http://schemas.microsoft.com/office/powerpoint/2010/main" xmlns="" val="12617670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068" y="6420050"/>
            <a:ext cx="10515600" cy="182880"/>
          </a:xfrm>
        </p:spPr>
        <p:txBody>
          <a:bodyPr>
            <a:normAutofit fontScale="90000"/>
          </a:bodyPr>
          <a:lstStyle/>
          <a:p>
            <a:pPr algn="ctr"/>
            <a:r>
              <a:rPr lang="en-US" sz="2800" b="1" dirty="0">
                <a:solidFill>
                  <a:srgbClr val="FF0000"/>
                </a:solidFill>
                <a:latin typeface="+mn-lt"/>
              </a:rPr>
              <a:t>prominent central pulmonary artery with peripheral pruning</a:t>
            </a: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2562299" y="182881"/>
            <a:ext cx="6663137" cy="5650028"/>
          </a:xfrm>
          <a:prstGeom prst="rect">
            <a:avLst/>
          </a:prstGeom>
        </p:spPr>
      </p:pic>
    </p:spTree>
    <p:extLst>
      <p:ext uri="{BB962C8B-B14F-4D97-AF65-F5344CB8AC3E}">
        <p14:creationId xmlns:p14="http://schemas.microsoft.com/office/powerpoint/2010/main" xmlns="" val="3144458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21" y="5871410"/>
            <a:ext cx="10515600" cy="680036"/>
          </a:xfrm>
        </p:spPr>
        <p:txBody>
          <a:bodyPr>
            <a:noAutofit/>
          </a:bodyPr>
          <a:lstStyle/>
          <a:p>
            <a:pPr algn="ctr"/>
            <a:r>
              <a:rPr lang="en-US" sz="2400" b="1" dirty="0" smtClean="0">
                <a:solidFill>
                  <a:srgbClr val="FF0000"/>
                </a:solidFill>
                <a:latin typeface="+mn-lt"/>
              </a:rPr>
              <a:t>Fullness </a:t>
            </a:r>
            <a:r>
              <a:rPr lang="en-US" sz="2400" b="1" dirty="0">
                <a:solidFill>
                  <a:srgbClr val="FF0000"/>
                </a:solidFill>
                <a:latin typeface="+mn-lt"/>
              </a:rPr>
              <a:t>of the retrosternal </a:t>
            </a:r>
            <a:r>
              <a:rPr lang="en-US" sz="2400" b="1" dirty="0" smtClean="0">
                <a:solidFill>
                  <a:srgbClr val="FF0000"/>
                </a:solidFill>
                <a:latin typeface="+mn-lt"/>
              </a:rPr>
              <a:t>space</a:t>
            </a:r>
            <a:endParaRPr lang="en-US" sz="2400" b="1" dirty="0">
              <a:solidFill>
                <a:srgbClr val="FF0000"/>
              </a:solidFill>
              <a:latin typeface="+mn-lt"/>
            </a:endParaRPr>
          </a:p>
        </p:txBody>
      </p:sp>
      <p:pic>
        <p:nvPicPr>
          <p:cNvPr id="4" name="Content Placeholder 3"/>
          <p:cNvPicPr>
            <a:picLocks noGrp="1" noChangeAspect="1"/>
          </p:cNvPicPr>
          <p:nvPr>
            <p:ph idx="1"/>
          </p:nvPr>
        </p:nvPicPr>
        <p:blipFill>
          <a:blip r:embed="rId2"/>
          <a:stretch>
            <a:fillRect/>
          </a:stretch>
        </p:blipFill>
        <p:spPr>
          <a:xfrm>
            <a:off x="981766" y="240008"/>
            <a:ext cx="10472042" cy="5631402"/>
          </a:xfrm>
          <a:prstGeom prst="rect">
            <a:avLst/>
          </a:prstGeom>
        </p:spPr>
      </p:pic>
    </p:spTree>
    <p:extLst>
      <p:ext uri="{BB962C8B-B14F-4D97-AF65-F5344CB8AC3E}">
        <p14:creationId xmlns:p14="http://schemas.microsoft.com/office/powerpoint/2010/main" xmlns="" val="3905651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855" y="6006164"/>
            <a:ext cx="10515600" cy="622284"/>
          </a:xfrm>
        </p:spPr>
        <p:txBody>
          <a:bodyPr>
            <a:noAutofit/>
          </a:bodyPr>
          <a:lstStyle/>
          <a:p>
            <a:pPr algn="ctr"/>
            <a:r>
              <a:rPr lang="en-US" sz="2800" b="1" dirty="0" err="1" smtClean="0">
                <a:solidFill>
                  <a:srgbClr val="FF0000"/>
                </a:solidFill>
                <a:latin typeface="+mn-lt"/>
              </a:rPr>
              <a:t>Schistosomiasis</a:t>
            </a:r>
            <a:r>
              <a:rPr lang="en-US" sz="2800" dirty="0" smtClean="0"/>
              <a:t>: Dilatation </a:t>
            </a:r>
            <a:r>
              <a:rPr lang="en-US" sz="2800" dirty="0"/>
              <a:t>of left and right pulmonary </a:t>
            </a:r>
            <a:r>
              <a:rPr lang="en-US" sz="2800" dirty="0" smtClean="0"/>
              <a:t>arteries</a:t>
            </a:r>
            <a:endParaRPr lang="en-US" sz="2800" dirty="0"/>
          </a:p>
        </p:txBody>
      </p:sp>
      <p:pic>
        <p:nvPicPr>
          <p:cNvPr id="4" name="Content Placeholder 3"/>
          <p:cNvPicPr>
            <a:picLocks noGrp="1" noChangeAspect="1"/>
          </p:cNvPicPr>
          <p:nvPr>
            <p:ph idx="1"/>
          </p:nvPr>
        </p:nvPicPr>
        <p:blipFill>
          <a:blip r:embed="rId2"/>
          <a:stretch>
            <a:fillRect/>
          </a:stretch>
        </p:blipFill>
        <p:spPr>
          <a:xfrm>
            <a:off x="580138" y="471003"/>
            <a:ext cx="10871034" cy="5073149"/>
          </a:xfrm>
          <a:prstGeom prst="rect">
            <a:avLst/>
          </a:prstGeom>
        </p:spPr>
      </p:pic>
    </p:spTree>
    <p:extLst>
      <p:ext uri="{BB962C8B-B14F-4D97-AF65-F5344CB8AC3E}">
        <p14:creationId xmlns:p14="http://schemas.microsoft.com/office/powerpoint/2010/main" xmlns="" val="3264936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0764" t="35699" r="4999" b="12552"/>
          <a:stretch/>
        </p:blipFill>
        <p:spPr>
          <a:xfrm>
            <a:off x="318436" y="1280160"/>
            <a:ext cx="11588014" cy="4004406"/>
          </a:xfrm>
          <a:prstGeom prst="rect">
            <a:avLst/>
          </a:prstGeom>
        </p:spPr>
      </p:pic>
    </p:spTree>
    <p:extLst>
      <p:ext uri="{BB962C8B-B14F-4D97-AF65-F5344CB8AC3E}">
        <p14:creationId xmlns:p14="http://schemas.microsoft.com/office/powerpoint/2010/main" xmlns="" val="2900521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758" y="259882"/>
            <a:ext cx="11550316" cy="6343049"/>
          </a:xfrm>
        </p:spPr>
        <p:txBody>
          <a:bodyPr>
            <a:normAutofit fontScale="92500" lnSpcReduction="20000"/>
          </a:bodyPr>
          <a:lstStyle/>
          <a:p>
            <a:pPr fontAlgn="base"/>
            <a:r>
              <a:rPr lang="en-US" b="1" dirty="0">
                <a:solidFill>
                  <a:srgbClr val="FF0000"/>
                </a:solidFill>
              </a:rPr>
              <a:t>Enlarged pulmonary arterial </a:t>
            </a:r>
            <a:r>
              <a:rPr lang="en-US" dirty="0"/>
              <a:t>“shadows”</a:t>
            </a:r>
          </a:p>
          <a:p>
            <a:pPr fontAlgn="base"/>
            <a:endParaRPr lang="en-US" dirty="0" smtClean="0"/>
          </a:p>
          <a:p>
            <a:pPr fontAlgn="base"/>
            <a:r>
              <a:rPr lang="en-US" dirty="0" smtClean="0"/>
              <a:t>Attenuation </a:t>
            </a:r>
            <a:r>
              <a:rPr lang="en-US" dirty="0"/>
              <a:t>of peripheral pulmonary vascular markings </a:t>
            </a:r>
            <a:r>
              <a:rPr lang="en-US" dirty="0" smtClean="0">
                <a:sym typeface="Wingdings" panose="05000000000000000000" pitchFamily="2" charset="2"/>
              </a:rPr>
              <a:t></a:t>
            </a:r>
            <a:r>
              <a:rPr lang="en-US" dirty="0" smtClean="0">
                <a:solidFill>
                  <a:srgbClr val="FF0000"/>
                </a:solidFill>
              </a:rPr>
              <a:t>“</a:t>
            </a:r>
            <a:r>
              <a:rPr lang="en-US" b="1" dirty="0" smtClean="0">
                <a:solidFill>
                  <a:srgbClr val="FF0000"/>
                </a:solidFill>
              </a:rPr>
              <a:t>Pruning</a:t>
            </a:r>
            <a:r>
              <a:rPr lang="en-US" dirty="0" smtClean="0">
                <a:solidFill>
                  <a:srgbClr val="FF0000"/>
                </a:solidFill>
              </a:rPr>
              <a:t>”</a:t>
            </a:r>
          </a:p>
          <a:p>
            <a:pPr fontAlgn="base"/>
            <a:endParaRPr lang="en-US" dirty="0" smtClean="0"/>
          </a:p>
          <a:p>
            <a:pPr fontAlgn="base"/>
            <a:r>
              <a:rPr lang="en-US" b="1" dirty="0" smtClean="0">
                <a:solidFill>
                  <a:srgbClr val="FF0000"/>
                </a:solidFill>
              </a:rPr>
              <a:t>Right </a:t>
            </a:r>
            <a:r>
              <a:rPr lang="en-US" b="1" dirty="0">
                <a:solidFill>
                  <a:srgbClr val="FF0000"/>
                </a:solidFill>
              </a:rPr>
              <a:t>ventricular enlargement</a:t>
            </a:r>
          </a:p>
          <a:p>
            <a:pPr fontAlgn="base"/>
            <a:endParaRPr lang="en-US" dirty="0" smtClean="0"/>
          </a:p>
          <a:p>
            <a:pPr fontAlgn="base">
              <a:lnSpc>
                <a:spcPct val="160000"/>
              </a:lnSpc>
            </a:pPr>
            <a:r>
              <a:rPr lang="en-US" dirty="0" smtClean="0"/>
              <a:t>Clues to </a:t>
            </a:r>
            <a:r>
              <a:rPr lang="en-US" b="1" dirty="0" smtClean="0">
                <a:solidFill>
                  <a:srgbClr val="FF0000"/>
                </a:solidFill>
              </a:rPr>
              <a:t>underlying etiology </a:t>
            </a:r>
          </a:p>
          <a:p>
            <a:pPr lvl="1" fontAlgn="base">
              <a:lnSpc>
                <a:spcPct val="160000"/>
              </a:lnSpc>
            </a:pPr>
            <a:r>
              <a:rPr lang="en-US" dirty="0" smtClean="0"/>
              <a:t>Interstitial </a:t>
            </a:r>
            <a:r>
              <a:rPr lang="en-US" dirty="0"/>
              <a:t>lung </a:t>
            </a:r>
            <a:r>
              <a:rPr lang="en-US" dirty="0" smtClean="0"/>
              <a:t>fibrosis</a:t>
            </a:r>
          </a:p>
          <a:p>
            <a:pPr lvl="1" fontAlgn="base">
              <a:lnSpc>
                <a:spcPct val="160000"/>
              </a:lnSpc>
            </a:pPr>
            <a:endParaRPr lang="en-US" dirty="0" smtClean="0"/>
          </a:p>
          <a:p>
            <a:pPr lvl="1" fontAlgn="base"/>
            <a:r>
              <a:rPr lang="en-US" dirty="0" smtClean="0"/>
              <a:t>Pulmonary </a:t>
            </a:r>
            <a:r>
              <a:rPr lang="en-US" dirty="0"/>
              <a:t>venous </a:t>
            </a:r>
            <a:r>
              <a:rPr lang="en-US" dirty="0" smtClean="0"/>
              <a:t>congestion</a:t>
            </a:r>
            <a:r>
              <a:rPr lang="en-US" dirty="0"/>
              <a:t> </a:t>
            </a:r>
            <a:r>
              <a:rPr lang="en-US" dirty="0" smtClean="0">
                <a:sym typeface="Wingdings" panose="05000000000000000000" pitchFamily="2" charset="2"/>
              </a:rPr>
              <a:t></a:t>
            </a:r>
            <a:r>
              <a:rPr lang="en-US" dirty="0" smtClean="0"/>
              <a:t> </a:t>
            </a:r>
            <a:r>
              <a:rPr lang="en-US" dirty="0"/>
              <a:t>possible pulmonary veno-occlusive disease or pulmonary venous hypertension</a:t>
            </a:r>
          </a:p>
          <a:p>
            <a:pPr fontAlgn="base"/>
            <a:endParaRPr lang="en-US" dirty="0" smtClean="0"/>
          </a:p>
          <a:p>
            <a:pPr lvl="1" fontAlgn="base"/>
            <a:r>
              <a:rPr lang="en-US" dirty="0" smtClean="0"/>
              <a:t>Hyperinflation </a:t>
            </a:r>
            <a:r>
              <a:rPr lang="en-US" dirty="0" smtClean="0">
                <a:sym typeface="Wingdings" panose="05000000000000000000" pitchFamily="2" charset="2"/>
              </a:rPr>
              <a:t> </a:t>
            </a:r>
            <a:r>
              <a:rPr lang="en-US" dirty="0" smtClean="0"/>
              <a:t>COPD</a:t>
            </a:r>
          </a:p>
          <a:p>
            <a:pPr fontAlgn="base"/>
            <a:endParaRPr lang="en-US" dirty="0"/>
          </a:p>
          <a:p>
            <a:pPr lvl="1" fontAlgn="base"/>
            <a:r>
              <a:rPr lang="en-US" dirty="0" smtClean="0"/>
              <a:t>Features suggesting pulmonary embolism </a:t>
            </a:r>
            <a:endParaRPr lang="en-US" dirty="0"/>
          </a:p>
        </p:txBody>
      </p:sp>
    </p:spTree>
    <p:extLst>
      <p:ext uri="{BB962C8B-B14F-4D97-AF65-F5344CB8AC3E}">
        <p14:creationId xmlns:p14="http://schemas.microsoft.com/office/powerpoint/2010/main" xmlns="" val="233379642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0962" t="14341" r="48321" b="8663"/>
          <a:stretch/>
        </p:blipFill>
        <p:spPr>
          <a:xfrm>
            <a:off x="2974206" y="128623"/>
            <a:ext cx="6217920" cy="6613874"/>
          </a:xfrm>
          <a:prstGeom prst="rect">
            <a:avLst/>
          </a:prstGeom>
          <a:ln w="28575">
            <a:solidFill>
              <a:schemeClr val="tx1"/>
            </a:solidFill>
          </a:ln>
        </p:spPr>
      </p:pic>
    </p:spTree>
    <p:extLst>
      <p:ext uri="{BB962C8B-B14F-4D97-AF65-F5344CB8AC3E}">
        <p14:creationId xmlns:p14="http://schemas.microsoft.com/office/powerpoint/2010/main" xmlns="" val="960405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995"/>
            <a:ext cx="10515600" cy="732155"/>
          </a:xfrm>
        </p:spPr>
        <p:txBody>
          <a:bodyPr/>
          <a:lstStyle/>
          <a:p>
            <a:pPr algn="ctr"/>
            <a:r>
              <a:rPr lang="en-US" b="1" dirty="0" smtClean="0">
                <a:solidFill>
                  <a:srgbClr val="FF0000"/>
                </a:solidFill>
                <a:latin typeface="+mn-lt"/>
              </a:rPr>
              <a:t>PFT and ABG</a:t>
            </a:r>
          </a:p>
        </p:txBody>
      </p:sp>
      <p:sp>
        <p:nvSpPr>
          <p:cNvPr id="3" name="Content Placeholder 2"/>
          <p:cNvSpPr>
            <a:spLocks noGrp="1"/>
          </p:cNvSpPr>
          <p:nvPr>
            <p:ph idx="1"/>
          </p:nvPr>
        </p:nvSpPr>
        <p:spPr>
          <a:xfrm>
            <a:off x="462013" y="1078028"/>
            <a:ext cx="11319309" cy="5476775"/>
          </a:xfrm>
        </p:spPr>
        <p:txBody>
          <a:bodyPr>
            <a:normAutofit/>
          </a:bodyPr>
          <a:lstStyle/>
          <a:p>
            <a:pPr>
              <a:lnSpc>
                <a:spcPct val="150000"/>
              </a:lnSpc>
            </a:pPr>
            <a:r>
              <a:rPr lang="en-US" dirty="0" smtClean="0"/>
              <a:t>To </a:t>
            </a:r>
            <a:r>
              <a:rPr lang="en-US" dirty="0"/>
              <a:t>distinguish </a:t>
            </a:r>
            <a:r>
              <a:rPr lang="en-US" dirty="0" smtClean="0"/>
              <a:t>between PH groups</a:t>
            </a:r>
          </a:p>
          <a:p>
            <a:pPr>
              <a:lnSpc>
                <a:spcPct val="150000"/>
              </a:lnSpc>
            </a:pPr>
            <a:r>
              <a:rPr lang="en-US" dirty="0" smtClean="0"/>
              <a:t>PAH </a:t>
            </a:r>
            <a:r>
              <a:rPr lang="en-US" dirty="0" smtClean="0">
                <a:sym typeface="Wingdings" panose="05000000000000000000" pitchFamily="2" charset="2"/>
              </a:rPr>
              <a:t> </a:t>
            </a:r>
            <a:r>
              <a:rPr lang="en-US" dirty="0" smtClean="0"/>
              <a:t>PFTs </a:t>
            </a:r>
            <a:r>
              <a:rPr lang="en-US" dirty="0"/>
              <a:t>are usually </a:t>
            </a:r>
            <a:r>
              <a:rPr lang="en-US" dirty="0" smtClean="0"/>
              <a:t>normal</a:t>
            </a:r>
          </a:p>
          <a:p>
            <a:pPr>
              <a:lnSpc>
                <a:spcPct val="150000"/>
              </a:lnSpc>
            </a:pPr>
            <a:r>
              <a:rPr lang="en-US" dirty="0" smtClean="0"/>
              <a:t>Severe PFT </a:t>
            </a:r>
            <a:r>
              <a:rPr lang="en-US" dirty="0"/>
              <a:t>abnormalities </a:t>
            </a:r>
            <a:r>
              <a:rPr lang="en-US" dirty="0" smtClean="0">
                <a:sym typeface="Wingdings" panose="05000000000000000000" pitchFamily="2" charset="2"/>
              </a:rPr>
              <a:t> </a:t>
            </a:r>
            <a:r>
              <a:rPr lang="en-US" dirty="0" smtClean="0"/>
              <a:t>PAH associated with </a:t>
            </a:r>
            <a:r>
              <a:rPr lang="en-US" b="1" dirty="0" smtClean="0">
                <a:solidFill>
                  <a:srgbClr val="FF0000"/>
                </a:solidFill>
              </a:rPr>
              <a:t>CHD &amp; group </a:t>
            </a:r>
            <a:r>
              <a:rPr lang="en-US" b="1" dirty="0">
                <a:solidFill>
                  <a:srgbClr val="FF0000"/>
                </a:solidFill>
              </a:rPr>
              <a:t>3 </a:t>
            </a:r>
            <a:r>
              <a:rPr lang="en-US" b="1" dirty="0" smtClean="0">
                <a:solidFill>
                  <a:srgbClr val="FF0000"/>
                </a:solidFill>
              </a:rPr>
              <a:t>PH</a:t>
            </a:r>
          </a:p>
          <a:p>
            <a:endParaRPr lang="en-US" dirty="0"/>
          </a:p>
          <a:p>
            <a:endParaRPr lang="en-US" dirty="0" smtClean="0"/>
          </a:p>
          <a:p>
            <a:pPr>
              <a:lnSpc>
                <a:spcPct val="150000"/>
              </a:lnSpc>
            </a:pPr>
            <a:r>
              <a:rPr lang="en-US" b="1" dirty="0">
                <a:solidFill>
                  <a:schemeClr val="accent5"/>
                </a:solidFill>
              </a:rPr>
              <a:t>PAH</a:t>
            </a:r>
            <a:r>
              <a:rPr lang="en-US" dirty="0"/>
              <a:t> </a:t>
            </a:r>
            <a:r>
              <a:rPr lang="en-US" dirty="0" smtClean="0">
                <a:sym typeface="Wingdings" panose="05000000000000000000" pitchFamily="2" charset="2"/>
              </a:rPr>
              <a:t> N</a:t>
            </a:r>
            <a:r>
              <a:rPr lang="en-US" dirty="0" smtClean="0"/>
              <a:t>ormal </a:t>
            </a:r>
            <a:r>
              <a:rPr lang="en-US" dirty="0"/>
              <a:t>or slightly reduced </a:t>
            </a:r>
            <a:r>
              <a:rPr lang="en-US" dirty="0" smtClean="0"/>
              <a:t>PaO2 + Lower than normal PaCO</a:t>
            </a:r>
            <a:r>
              <a:rPr lang="en-US" dirty="0"/>
              <a:t>2</a:t>
            </a:r>
            <a:endParaRPr lang="en-US" dirty="0" smtClean="0"/>
          </a:p>
          <a:p>
            <a:pPr>
              <a:lnSpc>
                <a:spcPct val="150000"/>
              </a:lnSpc>
            </a:pPr>
            <a:r>
              <a:rPr lang="en-US" dirty="0"/>
              <a:t>Severe reduction of </a:t>
            </a:r>
            <a:r>
              <a:rPr lang="en-US" dirty="0" smtClean="0"/>
              <a:t>PaO2 </a:t>
            </a:r>
            <a:r>
              <a:rPr lang="en-US" dirty="0" smtClean="0">
                <a:sym typeface="Wingdings" panose="05000000000000000000" pitchFamily="2" charset="2"/>
              </a:rPr>
              <a:t> </a:t>
            </a:r>
            <a:r>
              <a:rPr lang="en-US" b="1" dirty="0" smtClean="0">
                <a:solidFill>
                  <a:schemeClr val="accent5"/>
                </a:solidFill>
                <a:sym typeface="Wingdings" panose="05000000000000000000" pitchFamily="2" charset="2"/>
              </a:rPr>
              <a:t>R L </a:t>
            </a:r>
            <a:r>
              <a:rPr lang="en-US" b="1" dirty="0" smtClean="0">
                <a:solidFill>
                  <a:schemeClr val="accent5"/>
                </a:solidFill>
              </a:rPr>
              <a:t>shunts</a:t>
            </a:r>
          </a:p>
        </p:txBody>
      </p:sp>
    </p:spTree>
    <p:extLst>
      <p:ext uri="{BB962C8B-B14F-4D97-AF65-F5344CB8AC3E}">
        <p14:creationId xmlns:p14="http://schemas.microsoft.com/office/powerpoint/2010/main" xmlns="" val="162338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74" y="403626"/>
            <a:ext cx="10515600" cy="1325563"/>
          </a:xfrm>
        </p:spPr>
        <p:txBody>
          <a:bodyPr/>
          <a:lstStyle/>
          <a:p>
            <a:pPr algn="ctr"/>
            <a:r>
              <a:rPr lang="en-US" b="1" dirty="0">
                <a:solidFill>
                  <a:srgbClr val="FF0000"/>
                </a:solidFill>
                <a:latin typeface="+mn-lt"/>
              </a:rPr>
              <a:t>Echocardiography</a:t>
            </a:r>
          </a:p>
        </p:txBody>
      </p:sp>
      <p:sp>
        <p:nvSpPr>
          <p:cNvPr id="3" name="Content Placeholder 2"/>
          <p:cNvSpPr>
            <a:spLocks noGrp="1"/>
          </p:cNvSpPr>
          <p:nvPr>
            <p:ph idx="1"/>
          </p:nvPr>
        </p:nvSpPr>
        <p:spPr>
          <a:xfrm>
            <a:off x="298383" y="1825625"/>
            <a:ext cx="11550316" cy="4351338"/>
          </a:xfrm>
        </p:spPr>
        <p:txBody>
          <a:bodyPr/>
          <a:lstStyle/>
          <a:p>
            <a:r>
              <a:rPr lang="en-IN" dirty="0"/>
              <a:t>Most important screening </a:t>
            </a:r>
            <a:r>
              <a:rPr lang="en-IN" dirty="0" smtClean="0"/>
              <a:t>tool</a:t>
            </a:r>
          </a:p>
          <a:p>
            <a:endParaRPr lang="en-IN" dirty="0" smtClean="0"/>
          </a:p>
          <a:p>
            <a:r>
              <a:rPr lang="en-IN" dirty="0" smtClean="0"/>
              <a:t>RHC Vs. ECHO </a:t>
            </a:r>
            <a:r>
              <a:rPr lang="en-IN" b="1" dirty="0" smtClean="0">
                <a:solidFill>
                  <a:schemeClr val="accent5"/>
                </a:solidFill>
              </a:rPr>
              <a:t>sensitivity </a:t>
            </a:r>
            <a:r>
              <a:rPr lang="en-IN" b="1" dirty="0">
                <a:solidFill>
                  <a:schemeClr val="accent5"/>
                </a:solidFill>
              </a:rPr>
              <a:t>of ≈ 90% </a:t>
            </a:r>
            <a:r>
              <a:rPr lang="en-IN" dirty="0"/>
              <a:t>and </a:t>
            </a:r>
            <a:r>
              <a:rPr lang="en-IN" b="1" dirty="0">
                <a:solidFill>
                  <a:schemeClr val="accent5"/>
                </a:solidFill>
              </a:rPr>
              <a:t>specificity of 70% </a:t>
            </a:r>
            <a:r>
              <a:rPr lang="en-IN" dirty="0"/>
              <a:t>in diagnosis of </a:t>
            </a:r>
            <a:r>
              <a:rPr lang="en-IN" dirty="0" smtClean="0"/>
              <a:t>PH</a:t>
            </a:r>
          </a:p>
          <a:p>
            <a:endParaRPr lang="en-IN" dirty="0" smtClean="0"/>
          </a:p>
          <a:p>
            <a:r>
              <a:rPr lang="en-IN" dirty="0" smtClean="0"/>
              <a:t>Can </a:t>
            </a:r>
            <a:r>
              <a:rPr lang="en-IN" dirty="0"/>
              <a:t>assess </a:t>
            </a:r>
            <a:endParaRPr lang="en-IN" dirty="0" smtClean="0"/>
          </a:p>
          <a:p>
            <a:pPr lvl="1"/>
            <a:r>
              <a:rPr lang="en-IN" dirty="0"/>
              <a:t>Quantitate PA pressures</a:t>
            </a:r>
          </a:p>
          <a:p>
            <a:pPr lvl="1"/>
            <a:r>
              <a:rPr lang="en-IN" dirty="0" smtClean="0"/>
              <a:t>LV </a:t>
            </a:r>
            <a:r>
              <a:rPr lang="en-IN" dirty="0"/>
              <a:t>systolic and diastolic </a:t>
            </a:r>
            <a:r>
              <a:rPr lang="en-IN" dirty="0" smtClean="0"/>
              <a:t>dysfunction</a:t>
            </a:r>
          </a:p>
          <a:p>
            <a:pPr lvl="1"/>
            <a:r>
              <a:rPr lang="en-IN" dirty="0" smtClean="0"/>
              <a:t>Valve function</a:t>
            </a:r>
          </a:p>
          <a:p>
            <a:pPr lvl="1"/>
            <a:r>
              <a:rPr lang="en-IN" dirty="0" smtClean="0"/>
              <a:t>Congenital </a:t>
            </a:r>
            <a:r>
              <a:rPr lang="en-IN" dirty="0"/>
              <a:t>lesions </a:t>
            </a:r>
            <a:endParaRPr lang="en-IN" dirty="0" smtClean="0"/>
          </a:p>
          <a:p>
            <a:endParaRPr lang="en-IN" dirty="0" smtClean="0"/>
          </a:p>
          <a:p>
            <a:endParaRPr lang="en-US" dirty="0"/>
          </a:p>
        </p:txBody>
      </p:sp>
    </p:spTree>
    <p:extLst>
      <p:ext uri="{BB962C8B-B14F-4D97-AF65-F5344CB8AC3E}">
        <p14:creationId xmlns:p14="http://schemas.microsoft.com/office/powerpoint/2010/main" xmlns="" val="3126396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2904"/>
          </a:xfrm>
        </p:spPr>
        <p:txBody>
          <a:bodyPr/>
          <a:lstStyle/>
          <a:p>
            <a:r>
              <a:rPr lang="en-US" b="1" dirty="0" smtClean="0">
                <a:solidFill>
                  <a:srgbClr val="FF0000"/>
                </a:solidFill>
              </a:rPr>
              <a:t>References</a:t>
            </a:r>
            <a:endParaRPr lang="en-US" b="1" dirty="0">
              <a:solidFill>
                <a:srgbClr val="FF0000"/>
              </a:solidFill>
            </a:endParaRPr>
          </a:p>
        </p:txBody>
      </p:sp>
      <p:sp>
        <p:nvSpPr>
          <p:cNvPr id="3" name="Content Placeholder 2"/>
          <p:cNvSpPr>
            <a:spLocks noGrp="1"/>
          </p:cNvSpPr>
          <p:nvPr>
            <p:ph idx="1"/>
          </p:nvPr>
        </p:nvSpPr>
        <p:spPr>
          <a:xfrm>
            <a:off x="182879" y="1289786"/>
            <a:ext cx="11819824" cy="5476774"/>
          </a:xfrm>
        </p:spPr>
        <p:txBody>
          <a:bodyPr>
            <a:normAutofit/>
          </a:bodyPr>
          <a:lstStyle/>
          <a:p>
            <a:r>
              <a:rPr lang="en-US" sz="2000" dirty="0" smtClean="0"/>
              <a:t>Braunwald's Heart Disease: A Textbook of Cardiovascular Medicine 12</a:t>
            </a:r>
            <a:r>
              <a:rPr lang="en-US" sz="2000" baseline="30000" dirty="0" smtClean="0"/>
              <a:t>th</a:t>
            </a:r>
            <a:r>
              <a:rPr lang="en-US" sz="2000" dirty="0" smtClean="0"/>
              <a:t> edition </a:t>
            </a:r>
          </a:p>
          <a:p>
            <a:r>
              <a:rPr lang="en-US" sz="2000" dirty="0" smtClean="0"/>
              <a:t>Fuster and Hurst's The Heart, 15th Edition</a:t>
            </a:r>
          </a:p>
          <a:p>
            <a:r>
              <a:rPr lang="en-US" sz="2000" dirty="0" smtClean="0"/>
              <a:t>Moss &amp; Adams Heart Disease in infants Children and Adolescents 10</a:t>
            </a:r>
            <a:r>
              <a:rPr lang="en-US" sz="2000" baseline="30000" dirty="0" smtClean="0"/>
              <a:t>th</a:t>
            </a:r>
            <a:r>
              <a:rPr lang="en-US" sz="2000" dirty="0" smtClean="0"/>
              <a:t> Edition </a:t>
            </a:r>
          </a:p>
          <a:p>
            <a:r>
              <a:rPr lang="en-US" sz="2000" dirty="0" smtClean="0"/>
              <a:t>2022 ESC/ERS Guidelines for the diagnosis and treatment of pulmonary hypertension</a:t>
            </a:r>
          </a:p>
          <a:p>
            <a:r>
              <a:rPr lang="en-US" sz="2000" dirty="0" smtClean="0"/>
              <a:t>Interventional and Surgical Treatments for Pulmonary Arterial Hypertension. J. Clin. Med. 2021</a:t>
            </a:r>
          </a:p>
          <a:p>
            <a:r>
              <a:rPr lang="en-US" sz="2000" dirty="0" smtClean="0"/>
              <a:t>Advances in Therapeutic Interventions for Patients With Pulmonary Arterial Hypertension: Circulation 2014</a:t>
            </a:r>
          </a:p>
          <a:p>
            <a:r>
              <a:rPr lang="en-US" sz="2000" dirty="0" smtClean="0"/>
              <a:t>Echocardiographic assessment of pulmonary hypertension: standard operating procedure Eur Respir Rev 2012</a:t>
            </a:r>
          </a:p>
          <a:p>
            <a:r>
              <a:rPr lang="en-US" sz="2000" dirty="0" smtClean="0"/>
              <a:t>Radiopedia.org</a:t>
            </a:r>
          </a:p>
          <a:p>
            <a:r>
              <a:rPr lang="en-US" sz="2000" dirty="0" smtClean="0"/>
              <a:t>Right heart catheterization: best practice and pitfalls in pulmonary hypertension European Resp. Review 2016</a:t>
            </a:r>
          </a:p>
          <a:p>
            <a:r>
              <a:rPr lang="en-US" sz="2000" dirty="0"/>
              <a:t>Textbook of Clinical Echocardiography Catherine M. </a:t>
            </a:r>
            <a:r>
              <a:rPr lang="en-US" sz="2000" dirty="0" smtClean="0"/>
              <a:t>Otto</a:t>
            </a:r>
          </a:p>
          <a:p>
            <a:r>
              <a:rPr lang="en-US" sz="2000" dirty="0"/>
              <a:t>Pulmonary Arterial </a:t>
            </a:r>
            <a:r>
              <a:rPr lang="en-US" sz="2000" dirty="0" smtClean="0"/>
              <a:t>Hypertension </a:t>
            </a:r>
            <a:r>
              <a:rPr lang="en-US" sz="2000" dirty="0"/>
              <a:t>N Engl J Med 2021; </a:t>
            </a:r>
            <a:r>
              <a:rPr lang="en-US" sz="2000" dirty="0" smtClean="0"/>
              <a:t>385:2361-2376</a:t>
            </a:r>
          </a:p>
          <a:p>
            <a:r>
              <a:rPr lang="en-US" sz="2000" dirty="0"/>
              <a:t>Grossman &amp; Baim's Cardiac Catheterization, Angiography, and </a:t>
            </a:r>
            <a:r>
              <a:rPr lang="en-US" sz="2000" dirty="0" smtClean="0"/>
              <a:t>Intervention 8</a:t>
            </a:r>
            <a:r>
              <a:rPr lang="en-US" sz="2000" baseline="30000" dirty="0" smtClean="0"/>
              <a:t>th</a:t>
            </a:r>
            <a:r>
              <a:rPr lang="en-US" sz="2000" dirty="0" smtClean="0"/>
              <a:t> edition</a:t>
            </a:r>
            <a:endParaRPr lang="en-US" sz="2000" dirty="0"/>
          </a:p>
          <a:p>
            <a:endParaRPr lang="en-US" sz="2000" dirty="0"/>
          </a:p>
          <a:p>
            <a:endParaRPr lang="en-US" sz="2000" dirty="0" smtClean="0"/>
          </a:p>
          <a:p>
            <a:endParaRPr lang="en-US" sz="2000" dirty="0"/>
          </a:p>
        </p:txBody>
      </p:sp>
    </p:spTree>
    <p:extLst>
      <p:ext uri="{BB962C8B-B14F-4D97-AF65-F5344CB8AC3E}">
        <p14:creationId xmlns:p14="http://schemas.microsoft.com/office/powerpoint/2010/main" xmlns="" val="3269712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5520" y="260649"/>
            <a:ext cx="8229600" cy="4525963"/>
          </a:xfrm>
        </p:spPr>
        <p:txBody>
          <a:bodyPr/>
          <a:lstStyle/>
          <a:p>
            <a:pPr algn="ctr"/>
            <a:r>
              <a:rPr lang="en-IN" b="1" dirty="0" smtClean="0"/>
              <a:t>Ventricular remodelling- a result of chronic progressive pressure loading</a:t>
            </a:r>
          </a:p>
          <a:p>
            <a:endParaRPr lang="en-IN" dirty="0"/>
          </a:p>
        </p:txBody>
      </p:sp>
      <p:pic>
        <p:nvPicPr>
          <p:cNvPr id="4" name="Picture 3" descr="rv compensation.PNG"/>
          <p:cNvPicPr>
            <a:picLocks noChangeAspect="1"/>
          </p:cNvPicPr>
          <p:nvPr/>
        </p:nvPicPr>
        <p:blipFill>
          <a:blip r:embed="rId3" cstate="print"/>
          <a:stretch>
            <a:fillRect/>
          </a:stretch>
        </p:blipFill>
        <p:spPr>
          <a:xfrm>
            <a:off x="2317372" y="1556793"/>
            <a:ext cx="7687748" cy="4982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42023456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72" y="827137"/>
            <a:ext cx="10515600" cy="1325563"/>
          </a:xfrm>
        </p:spPr>
        <p:txBody>
          <a:bodyPr/>
          <a:lstStyle/>
          <a:p>
            <a:pPr algn="ctr"/>
            <a:r>
              <a:rPr lang="en-US" b="1" dirty="0">
                <a:solidFill>
                  <a:srgbClr val="FF0000"/>
                </a:solidFill>
                <a:latin typeface="+mn-lt"/>
              </a:rPr>
              <a:t>Assessment of right heart</a:t>
            </a:r>
            <a:endParaRPr lang="en-US" dirty="0">
              <a:latin typeface="+mn-lt"/>
            </a:endParaRPr>
          </a:p>
        </p:txBody>
      </p:sp>
      <p:sp>
        <p:nvSpPr>
          <p:cNvPr id="4" name="TextBox 3"/>
          <p:cNvSpPr txBox="1"/>
          <p:nvPr/>
        </p:nvSpPr>
        <p:spPr>
          <a:xfrm>
            <a:off x="1761423" y="2492943"/>
            <a:ext cx="8181474" cy="255698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800" b="1" dirty="0"/>
              <a:t>RV </a:t>
            </a:r>
            <a:r>
              <a:rPr lang="en-US" sz="2800" b="1" dirty="0" smtClean="0"/>
              <a:t>size</a:t>
            </a:r>
          </a:p>
          <a:p>
            <a:pPr marL="285750" indent="-285750">
              <a:lnSpc>
                <a:spcPct val="200000"/>
              </a:lnSpc>
              <a:buFont typeface="Arial" panose="020B0604020202020204" pitchFamily="34" charset="0"/>
              <a:buChar char="•"/>
            </a:pPr>
            <a:r>
              <a:rPr lang="en-US" sz="2800" b="1" dirty="0"/>
              <a:t>RV </a:t>
            </a:r>
            <a:r>
              <a:rPr lang="en-US" sz="2800" b="1" dirty="0" smtClean="0"/>
              <a:t>wall thickness</a:t>
            </a:r>
          </a:p>
          <a:p>
            <a:pPr marL="285750" indent="-285750">
              <a:lnSpc>
                <a:spcPct val="200000"/>
              </a:lnSpc>
              <a:buFont typeface="Arial" panose="020B0604020202020204" pitchFamily="34" charset="0"/>
              <a:buChar char="•"/>
            </a:pPr>
            <a:r>
              <a:rPr lang="en-US" sz="2800" b="1" dirty="0"/>
              <a:t>RV </a:t>
            </a:r>
            <a:r>
              <a:rPr lang="en-US" sz="2800" b="1" dirty="0" smtClean="0"/>
              <a:t>systolic function</a:t>
            </a:r>
            <a:endParaRPr lang="en-US" sz="2800" b="1" dirty="0"/>
          </a:p>
        </p:txBody>
      </p:sp>
    </p:spTree>
    <p:extLst>
      <p:ext uri="{BB962C8B-B14F-4D97-AF65-F5344CB8AC3E}">
        <p14:creationId xmlns:p14="http://schemas.microsoft.com/office/powerpoint/2010/main" xmlns="" val="1864301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l="20718" t="25733" r="20179" b="11888"/>
          <a:stretch/>
        </p:blipFill>
        <p:spPr>
          <a:xfrm>
            <a:off x="1762225" y="1087654"/>
            <a:ext cx="9277952" cy="5508173"/>
          </a:xfrm>
          <a:prstGeom prst="rect">
            <a:avLst/>
          </a:prstGeom>
        </p:spPr>
      </p:pic>
    </p:spTree>
    <p:extLst>
      <p:ext uri="{BB962C8B-B14F-4D97-AF65-F5344CB8AC3E}">
        <p14:creationId xmlns:p14="http://schemas.microsoft.com/office/powerpoint/2010/main" xmlns="" val="1176886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0345" t="18875" r="48554" b="19410"/>
          <a:stretch/>
        </p:blipFill>
        <p:spPr>
          <a:xfrm>
            <a:off x="3013509" y="365125"/>
            <a:ext cx="5453270" cy="6086832"/>
          </a:xfrm>
          <a:prstGeom prst="rect">
            <a:avLst/>
          </a:prstGeom>
        </p:spPr>
      </p:pic>
    </p:spTree>
    <p:extLst>
      <p:ext uri="{BB962C8B-B14F-4D97-AF65-F5344CB8AC3E}">
        <p14:creationId xmlns:p14="http://schemas.microsoft.com/office/powerpoint/2010/main" xmlns="" val="842657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384" y="260650"/>
            <a:ext cx="3272590" cy="567124"/>
          </a:xfrm>
        </p:spPr>
        <p:txBody>
          <a:bodyPr/>
          <a:lstStyle/>
          <a:p>
            <a:pPr marL="0" indent="0" algn="ctr">
              <a:buNone/>
            </a:pPr>
            <a:r>
              <a:rPr lang="en-US" dirty="0" smtClean="0"/>
              <a:t> </a:t>
            </a:r>
            <a:r>
              <a:rPr lang="en-US" sz="3200" b="1" i="1" dirty="0" smtClean="0">
                <a:solidFill>
                  <a:srgbClr val="FF0000"/>
                </a:solidFill>
              </a:rPr>
              <a:t>RV dilation </a:t>
            </a:r>
            <a:endParaRPr lang="en-US" dirty="0">
              <a:solidFill>
                <a:srgbClr val="FF0000"/>
              </a:solidFill>
            </a:endParaRPr>
          </a:p>
        </p:txBody>
      </p:sp>
      <p:graphicFrame>
        <p:nvGraphicFramePr>
          <p:cNvPr id="4" name="Table 3"/>
          <p:cNvGraphicFramePr>
            <a:graphicFrameLocks noGrp="1"/>
          </p:cNvGraphicFramePr>
          <p:nvPr>
            <p:extLst/>
          </p:nvPr>
        </p:nvGraphicFramePr>
        <p:xfrm>
          <a:off x="4727848" y="92798"/>
          <a:ext cx="3744416" cy="2844316"/>
        </p:xfrm>
        <a:graphic>
          <a:graphicData uri="http://schemas.openxmlformats.org/drawingml/2006/table">
            <a:tbl>
              <a:tblPr firstRow="1" bandRow="1">
                <a:tableStyleId>{7E9639D4-E3E2-4D34-9284-5A2195B3D0D7}</a:tableStyleId>
              </a:tblPr>
              <a:tblGrid>
                <a:gridCol w="1872208"/>
                <a:gridCol w="1872208"/>
              </a:tblGrid>
              <a:tr h="414046">
                <a:tc>
                  <a:txBody>
                    <a:bodyPr/>
                    <a:lstStyle/>
                    <a:p>
                      <a:r>
                        <a:rPr lang="en-US" dirty="0" smtClean="0"/>
                        <a:t>Level</a:t>
                      </a:r>
                      <a:endParaRPr lang="en-US" dirty="0"/>
                    </a:p>
                  </a:txBody>
                  <a:tcPr/>
                </a:tc>
                <a:tc>
                  <a:txBody>
                    <a:bodyPr/>
                    <a:lstStyle/>
                    <a:p>
                      <a:r>
                        <a:rPr lang="en-US" dirty="0" smtClean="0"/>
                        <a:t>Diameter</a:t>
                      </a:r>
                      <a:endParaRPr lang="en-US" dirty="0"/>
                    </a:p>
                  </a:txBody>
                  <a:tcPr/>
                </a:tc>
              </a:tr>
              <a:tr h="486054">
                <a:tc>
                  <a:txBody>
                    <a:bodyPr/>
                    <a:lstStyle/>
                    <a:p>
                      <a:r>
                        <a:rPr lang="en-US" dirty="0" smtClean="0"/>
                        <a:t>Base </a:t>
                      </a:r>
                      <a:endParaRPr lang="en-US" dirty="0"/>
                    </a:p>
                  </a:txBody>
                  <a:tcPr/>
                </a:tc>
                <a:tc>
                  <a:txBody>
                    <a:bodyPr/>
                    <a:lstStyle/>
                    <a:p>
                      <a:r>
                        <a:rPr lang="en-US" dirty="0" smtClean="0"/>
                        <a:t>&gt;42 mm</a:t>
                      </a:r>
                      <a:endParaRPr lang="en-US" dirty="0"/>
                    </a:p>
                  </a:txBody>
                  <a:tcPr/>
                </a:tc>
              </a:tr>
              <a:tr h="486054">
                <a:tc>
                  <a:txBody>
                    <a:bodyPr/>
                    <a:lstStyle/>
                    <a:p>
                      <a:r>
                        <a:rPr lang="en-US" dirty="0" smtClean="0"/>
                        <a:t>Mid level</a:t>
                      </a:r>
                      <a:endParaRPr lang="en-US" dirty="0"/>
                    </a:p>
                  </a:txBody>
                  <a:tcPr/>
                </a:tc>
                <a:tc>
                  <a:txBody>
                    <a:bodyPr/>
                    <a:lstStyle/>
                    <a:p>
                      <a:r>
                        <a:rPr lang="en-US" dirty="0" smtClean="0"/>
                        <a:t>&gt;35mm</a:t>
                      </a:r>
                      <a:endParaRPr lang="en-US" dirty="0"/>
                    </a:p>
                  </a:txBody>
                  <a:tcPr/>
                </a:tc>
              </a:tr>
              <a:tr h="486054">
                <a:tc>
                  <a:txBody>
                    <a:bodyPr/>
                    <a:lstStyle/>
                    <a:p>
                      <a:r>
                        <a:rPr lang="en-US" dirty="0" smtClean="0"/>
                        <a:t>Longitudinal</a:t>
                      </a:r>
                      <a:endParaRPr lang="en-US" dirty="0"/>
                    </a:p>
                  </a:txBody>
                  <a:tcPr/>
                </a:tc>
                <a:tc>
                  <a:txBody>
                    <a:bodyPr/>
                    <a:lstStyle/>
                    <a:p>
                      <a:r>
                        <a:rPr lang="en-US" dirty="0" smtClean="0"/>
                        <a:t>&gt;86mm</a:t>
                      </a:r>
                      <a:endParaRPr lang="en-US" dirty="0"/>
                    </a:p>
                  </a:txBody>
                  <a:tcPr/>
                </a:tc>
              </a:tr>
              <a:tr h="486054">
                <a:tc>
                  <a:txBody>
                    <a:bodyPr/>
                    <a:lstStyle/>
                    <a:p>
                      <a:r>
                        <a:rPr lang="en-US" dirty="0" smtClean="0"/>
                        <a:t>Proximal</a:t>
                      </a:r>
                      <a:r>
                        <a:rPr lang="en-US" baseline="0" dirty="0" smtClean="0"/>
                        <a:t> RVOT</a:t>
                      </a:r>
                      <a:endParaRPr lang="en-US" dirty="0"/>
                    </a:p>
                  </a:txBody>
                  <a:tcPr/>
                </a:tc>
                <a:tc>
                  <a:txBody>
                    <a:bodyPr/>
                    <a:lstStyle/>
                    <a:p>
                      <a:r>
                        <a:rPr lang="en-US" dirty="0" smtClean="0"/>
                        <a:t>&gt; 36 mm</a:t>
                      </a:r>
                      <a:endParaRPr lang="en-US" dirty="0"/>
                    </a:p>
                  </a:txBody>
                  <a:tcPr/>
                </a:tc>
              </a:tr>
              <a:tr h="486054">
                <a:tc>
                  <a:txBody>
                    <a:bodyPr/>
                    <a:lstStyle/>
                    <a:p>
                      <a:r>
                        <a:rPr lang="en-US" dirty="0" smtClean="0"/>
                        <a:t>Distal RVOT</a:t>
                      </a:r>
                      <a:endParaRPr lang="en-US" dirty="0"/>
                    </a:p>
                  </a:txBody>
                  <a:tcPr/>
                </a:tc>
                <a:tc>
                  <a:txBody>
                    <a:bodyPr/>
                    <a:lstStyle/>
                    <a:p>
                      <a:r>
                        <a:rPr lang="en-US" dirty="0" smtClean="0"/>
                        <a:t>&gt; 28 mm</a:t>
                      </a:r>
                      <a:endParaRPr lang="en-US" dirty="0"/>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94941" y="2924945"/>
            <a:ext cx="8002117" cy="3677163"/>
          </a:xfrm>
          <a:prstGeom prst="rect">
            <a:avLst/>
          </a:prstGeom>
        </p:spPr>
      </p:pic>
      <p:sp>
        <p:nvSpPr>
          <p:cNvPr id="6" name="TextBox 5"/>
          <p:cNvSpPr txBox="1"/>
          <p:nvPr/>
        </p:nvSpPr>
        <p:spPr>
          <a:xfrm>
            <a:off x="8616280" y="1988840"/>
            <a:ext cx="1800200" cy="923330"/>
          </a:xfrm>
          <a:prstGeom prst="rect">
            <a:avLst/>
          </a:prstGeom>
          <a:noFill/>
        </p:spPr>
        <p:txBody>
          <a:bodyPr wrap="square" rtlCol="0">
            <a:spAutoFit/>
          </a:bodyPr>
          <a:lstStyle/>
          <a:p>
            <a:r>
              <a:rPr lang="en-US" dirty="0"/>
              <a:t>RV focused apical 4 chamber view</a:t>
            </a:r>
          </a:p>
        </p:txBody>
      </p:sp>
    </p:spTree>
    <p:extLst>
      <p:ext uri="{BB962C8B-B14F-4D97-AF65-F5344CB8AC3E}">
        <p14:creationId xmlns:p14="http://schemas.microsoft.com/office/powerpoint/2010/main" xmlns="" val="131025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3541"/>
          <a:stretch/>
        </p:blipFill>
        <p:spPr>
          <a:xfrm>
            <a:off x="259883" y="316999"/>
            <a:ext cx="5005138" cy="6232823"/>
          </a:xfrm>
          <a:prstGeom prst="rect">
            <a:avLst/>
          </a:prstGeom>
        </p:spPr>
      </p:pic>
      <p:sp>
        <p:nvSpPr>
          <p:cNvPr id="5" name="Rectangle 4"/>
          <p:cNvSpPr/>
          <p:nvPr/>
        </p:nvSpPr>
        <p:spPr>
          <a:xfrm>
            <a:off x="5688531" y="1402085"/>
            <a:ext cx="6410424" cy="3693319"/>
          </a:xfrm>
          <a:prstGeom prst="rect">
            <a:avLst/>
          </a:prstGeom>
        </p:spPr>
        <p:txBody>
          <a:bodyPr wrap="square">
            <a:spAutoFit/>
          </a:bodyPr>
          <a:lstStyle/>
          <a:p>
            <a:r>
              <a:rPr lang="en-US" sz="2400" b="1" dirty="0">
                <a:solidFill>
                  <a:srgbClr val="FF0000"/>
                </a:solidFill>
                <a:latin typeface="Univers-Light"/>
              </a:rPr>
              <a:t>RV </a:t>
            </a:r>
            <a:r>
              <a:rPr lang="en-US" sz="2400" b="1" dirty="0" smtClean="0">
                <a:solidFill>
                  <a:srgbClr val="FF0000"/>
                </a:solidFill>
                <a:latin typeface="Univers-Light"/>
              </a:rPr>
              <a:t>wall thickness</a:t>
            </a:r>
            <a:endParaRPr lang="en-US" sz="2400" b="1" dirty="0">
              <a:solidFill>
                <a:srgbClr val="FF0000"/>
              </a:solidFill>
              <a:latin typeface="Univers-Light"/>
            </a:endParaRP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400" dirty="0" smtClean="0"/>
              <a:t>Linear </a:t>
            </a:r>
            <a:r>
              <a:rPr lang="en-US" sz="2400" dirty="0"/>
              <a:t>measurement of </a:t>
            </a:r>
            <a:r>
              <a:rPr lang="en-US" sz="2400" dirty="0" smtClean="0"/>
              <a:t>RV free </a:t>
            </a:r>
            <a:r>
              <a:rPr lang="en-US" sz="2400" dirty="0"/>
              <a:t>wall on </a:t>
            </a:r>
            <a:r>
              <a:rPr lang="en-US" sz="2400" dirty="0" smtClean="0"/>
              <a:t>subcostal view</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Zoomed </a:t>
            </a:r>
            <a:r>
              <a:rPr lang="en-US" sz="2400" dirty="0"/>
              <a:t>image at ED </a:t>
            </a: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IN" sz="2400" dirty="0" smtClean="0"/>
              <a:t>At </a:t>
            </a:r>
            <a:r>
              <a:rPr lang="en-IN" sz="2400" dirty="0"/>
              <a:t>the level of tip of anterior tricuspid leaflet</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Normal </a:t>
            </a:r>
            <a:r>
              <a:rPr lang="en-US" sz="2400" dirty="0"/>
              <a:t>RV wall </a:t>
            </a:r>
            <a:r>
              <a:rPr lang="en-US" sz="2400" dirty="0" smtClean="0"/>
              <a:t>thickness </a:t>
            </a:r>
            <a:r>
              <a:rPr lang="en-US" sz="2400" b="1" dirty="0" smtClean="0">
                <a:solidFill>
                  <a:schemeClr val="accent5"/>
                </a:solidFill>
              </a:rPr>
              <a:t>1–5 </a:t>
            </a:r>
            <a:r>
              <a:rPr lang="en-US" sz="2400" b="1" dirty="0">
                <a:solidFill>
                  <a:schemeClr val="accent5"/>
                </a:solidFill>
              </a:rPr>
              <a:t>mm</a:t>
            </a:r>
          </a:p>
        </p:txBody>
      </p:sp>
    </p:spTree>
    <p:extLst>
      <p:ext uri="{BB962C8B-B14F-4D97-AF65-F5344CB8AC3E}">
        <p14:creationId xmlns:p14="http://schemas.microsoft.com/office/powerpoint/2010/main" xmlns="" val="981886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1031"/>
          </a:xfrm>
        </p:spPr>
        <p:txBody>
          <a:bodyPr/>
          <a:lstStyle/>
          <a:p>
            <a:pPr algn="ctr"/>
            <a:r>
              <a:rPr lang="en-US" b="1" dirty="0">
                <a:solidFill>
                  <a:srgbClr val="FF0000"/>
                </a:solidFill>
                <a:latin typeface="+mn-lt"/>
              </a:rPr>
              <a:t>Eccentricity index </a:t>
            </a:r>
            <a:r>
              <a:rPr lang="en-US" dirty="0"/>
              <a:t>	</a:t>
            </a:r>
          </a:p>
        </p:txBody>
      </p:sp>
      <p:sp>
        <p:nvSpPr>
          <p:cNvPr id="3" name="Content Placeholder 2"/>
          <p:cNvSpPr>
            <a:spLocks noGrp="1"/>
          </p:cNvSpPr>
          <p:nvPr>
            <p:ph idx="1"/>
          </p:nvPr>
        </p:nvSpPr>
        <p:spPr>
          <a:xfrm>
            <a:off x="721895" y="1395663"/>
            <a:ext cx="10631905" cy="4781300"/>
          </a:xfrm>
        </p:spPr>
        <p:txBody>
          <a:bodyPr>
            <a:normAutofit lnSpcReduction="10000"/>
          </a:bodyPr>
          <a:lstStyle/>
          <a:p>
            <a:pPr>
              <a:lnSpc>
                <a:spcPct val="200000"/>
              </a:lnSpc>
            </a:pPr>
            <a:r>
              <a:rPr lang="en-US" dirty="0"/>
              <a:t>PSAX </a:t>
            </a:r>
            <a:endParaRPr lang="en-US" dirty="0" smtClean="0"/>
          </a:p>
          <a:p>
            <a:pPr>
              <a:lnSpc>
                <a:spcPct val="200000"/>
              </a:lnSpc>
            </a:pPr>
            <a:r>
              <a:rPr lang="en-US" dirty="0" smtClean="0"/>
              <a:t>Mid </a:t>
            </a:r>
            <a:r>
              <a:rPr lang="en-US" dirty="0"/>
              <a:t>LV level 	</a:t>
            </a:r>
          </a:p>
          <a:p>
            <a:pPr>
              <a:lnSpc>
                <a:spcPct val="200000"/>
              </a:lnSpc>
            </a:pPr>
            <a:r>
              <a:rPr lang="en-US" dirty="0"/>
              <a:t>D2/D1 	</a:t>
            </a:r>
          </a:p>
          <a:p>
            <a:pPr>
              <a:lnSpc>
                <a:spcPct val="200000"/>
              </a:lnSpc>
            </a:pPr>
            <a:r>
              <a:rPr lang="en-US" dirty="0"/>
              <a:t>RV volume overload </a:t>
            </a:r>
            <a:r>
              <a:rPr lang="en-US" dirty="0" smtClean="0">
                <a:sym typeface="Wingdings" panose="05000000000000000000" pitchFamily="2" charset="2"/>
              </a:rPr>
              <a:t></a:t>
            </a:r>
            <a:r>
              <a:rPr lang="en-US" dirty="0" smtClean="0"/>
              <a:t> Diastole only</a:t>
            </a:r>
          </a:p>
          <a:p>
            <a:pPr>
              <a:lnSpc>
                <a:spcPct val="200000"/>
              </a:lnSpc>
            </a:pPr>
            <a:r>
              <a:rPr lang="en-US" b="1" dirty="0" smtClean="0">
                <a:solidFill>
                  <a:srgbClr val="0070C0"/>
                </a:solidFill>
              </a:rPr>
              <a:t>RV </a:t>
            </a:r>
            <a:r>
              <a:rPr lang="en-US" b="1" dirty="0">
                <a:solidFill>
                  <a:srgbClr val="0070C0"/>
                </a:solidFill>
              </a:rPr>
              <a:t>pressure overload </a:t>
            </a:r>
            <a:r>
              <a:rPr lang="en-US" b="1" dirty="0" smtClean="0">
                <a:solidFill>
                  <a:srgbClr val="0070C0"/>
                </a:solidFill>
                <a:sym typeface="Wingdings" panose="05000000000000000000" pitchFamily="2" charset="2"/>
              </a:rPr>
              <a:t>Diastole &amp; </a:t>
            </a:r>
            <a:r>
              <a:rPr lang="en-US" b="1" dirty="0" smtClean="0">
                <a:solidFill>
                  <a:srgbClr val="0070C0"/>
                </a:solidFill>
              </a:rPr>
              <a:t>systole </a:t>
            </a:r>
            <a:r>
              <a:rPr lang="en-US" dirty="0"/>
              <a:t>	</a:t>
            </a:r>
          </a:p>
          <a:p>
            <a:endParaRPr lang="en-US" dirty="0"/>
          </a:p>
        </p:txBody>
      </p:sp>
      <p:pic>
        <p:nvPicPr>
          <p:cNvPr id="4" name="Picture 3"/>
          <p:cNvPicPr>
            <a:picLocks noChangeAspect="1"/>
          </p:cNvPicPr>
          <p:nvPr/>
        </p:nvPicPr>
        <p:blipFill rotWithShape="1">
          <a:blip r:embed="rId3"/>
          <a:srcRect l="54639" t="38797" r="12957" b="20647"/>
          <a:stretch/>
        </p:blipFill>
        <p:spPr>
          <a:xfrm>
            <a:off x="6631806" y="1655544"/>
            <a:ext cx="5222629" cy="3676851"/>
          </a:xfrm>
          <a:prstGeom prst="rect">
            <a:avLst/>
          </a:prstGeom>
        </p:spPr>
      </p:pic>
      <p:sp>
        <p:nvSpPr>
          <p:cNvPr id="5" name="Rounded Rectangle 4"/>
          <p:cNvSpPr/>
          <p:nvPr/>
        </p:nvSpPr>
        <p:spPr>
          <a:xfrm>
            <a:off x="8162223" y="5707781"/>
            <a:ext cx="3445844" cy="7796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&gt; 1.1 </a:t>
            </a:r>
            <a:r>
              <a:rPr lang="en-US" sz="3200" b="1" dirty="0" smtClean="0">
                <a:solidFill>
                  <a:srgbClr val="FF0000"/>
                </a:solidFill>
                <a:sym typeface="Wingdings" panose="05000000000000000000" pitchFamily="2" charset="2"/>
              </a:rPr>
              <a:t> A</a:t>
            </a:r>
            <a:r>
              <a:rPr lang="en-US" sz="3200" b="1" dirty="0" smtClean="0">
                <a:solidFill>
                  <a:srgbClr val="FF0000"/>
                </a:solidFill>
              </a:rPr>
              <a:t>bnormal</a:t>
            </a:r>
            <a:endParaRPr lang="en-US" sz="3200" b="1" dirty="0">
              <a:solidFill>
                <a:srgbClr val="FF0000"/>
              </a:solidFill>
            </a:endParaRPr>
          </a:p>
        </p:txBody>
      </p:sp>
    </p:spTree>
    <p:extLst>
      <p:ext uri="{BB962C8B-B14F-4D97-AF65-F5344CB8AC3E}">
        <p14:creationId xmlns:p14="http://schemas.microsoft.com/office/powerpoint/2010/main" xmlns="" val="216480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RV/LV basal diameter </a:t>
            </a:r>
            <a:r>
              <a:rPr lang="en-US" b="1" dirty="0" smtClean="0">
                <a:solidFill>
                  <a:srgbClr val="FF0000"/>
                </a:solidFill>
              </a:rPr>
              <a:t>ratio</a:t>
            </a:r>
            <a:endParaRPr lang="en-US" b="1" dirty="0">
              <a:solidFill>
                <a:srgbClr val="FF0000"/>
              </a:solidFill>
            </a:endParaRPr>
          </a:p>
        </p:txBody>
      </p:sp>
      <p:sp>
        <p:nvSpPr>
          <p:cNvPr id="3" name="Content Placeholder 2"/>
          <p:cNvSpPr>
            <a:spLocks noGrp="1"/>
          </p:cNvSpPr>
          <p:nvPr>
            <p:ph idx="1"/>
          </p:nvPr>
        </p:nvSpPr>
        <p:spPr/>
        <p:txBody>
          <a:bodyPr/>
          <a:lstStyle/>
          <a:p>
            <a:r>
              <a:rPr lang="en-US" dirty="0"/>
              <a:t>A4C 	</a:t>
            </a:r>
          </a:p>
          <a:p>
            <a:endParaRPr lang="en-US" dirty="0" smtClean="0"/>
          </a:p>
          <a:p>
            <a:endParaRPr lang="en-US" dirty="0"/>
          </a:p>
          <a:p>
            <a:r>
              <a:rPr lang="en-US" dirty="0" smtClean="0"/>
              <a:t>At </a:t>
            </a:r>
            <a:r>
              <a:rPr lang="en-US" dirty="0"/>
              <a:t>end diastole 	</a:t>
            </a:r>
          </a:p>
          <a:p>
            <a:endParaRPr lang="en-US" dirty="0"/>
          </a:p>
        </p:txBody>
      </p:sp>
      <p:sp>
        <p:nvSpPr>
          <p:cNvPr id="4" name="Rounded Rectangle 3"/>
          <p:cNvSpPr/>
          <p:nvPr/>
        </p:nvSpPr>
        <p:spPr>
          <a:xfrm>
            <a:off x="838200" y="5091764"/>
            <a:ext cx="3445844" cy="77964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&gt; 1 </a:t>
            </a:r>
            <a:r>
              <a:rPr lang="en-US" sz="3200" b="1" dirty="0" smtClean="0">
                <a:solidFill>
                  <a:srgbClr val="FF0000"/>
                </a:solidFill>
                <a:sym typeface="Wingdings" panose="05000000000000000000" pitchFamily="2" charset="2"/>
              </a:rPr>
              <a:t> A</a:t>
            </a:r>
            <a:r>
              <a:rPr lang="en-US" sz="3200" b="1" dirty="0" smtClean="0">
                <a:solidFill>
                  <a:srgbClr val="FF0000"/>
                </a:solidFill>
              </a:rPr>
              <a:t>bnormal</a:t>
            </a:r>
            <a:endParaRPr lang="en-US" sz="3200" b="1" dirty="0">
              <a:solidFill>
                <a:srgbClr val="FF0000"/>
              </a:solidFill>
            </a:endParaRPr>
          </a:p>
        </p:txBody>
      </p:sp>
      <p:pic>
        <p:nvPicPr>
          <p:cNvPr id="5" name="Picture 4"/>
          <p:cNvPicPr>
            <a:picLocks noChangeAspect="1"/>
          </p:cNvPicPr>
          <p:nvPr/>
        </p:nvPicPr>
        <p:blipFill>
          <a:blip r:embed="rId2"/>
          <a:stretch>
            <a:fillRect/>
          </a:stretch>
        </p:blipFill>
        <p:spPr>
          <a:xfrm>
            <a:off x="5494690" y="2100644"/>
            <a:ext cx="5386624" cy="3867019"/>
          </a:xfrm>
          <a:prstGeom prst="rect">
            <a:avLst/>
          </a:prstGeom>
        </p:spPr>
      </p:pic>
    </p:spTree>
    <p:extLst>
      <p:ext uri="{BB962C8B-B14F-4D97-AF65-F5344CB8AC3E}">
        <p14:creationId xmlns:p14="http://schemas.microsoft.com/office/powerpoint/2010/main" xmlns="" val="29403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7259" t="23963" r="12340" b="23391"/>
          <a:stretch/>
        </p:blipFill>
        <p:spPr>
          <a:xfrm>
            <a:off x="448411" y="1066408"/>
            <a:ext cx="11371412" cy="5575249"/>
          </a:xfrm>
          <a:prstGeom prst="rect">
            <a:avLst/>
          </a:prstGeom>
          <a:ln w="28575">
            <a:solidFill>
              <a:schemeClr val="tx1"/>
            </a:solidFill>
          </a:ln>
        </p:spPr>
      </p:pic>
      <p:sp>
        <p:nvSpPr>
          <p:cNvPr id="2" name="TextBox 1"/>
          <p:cNvSpPr txBox="1"/>
          <p:nvPr/>
        </p:nvSpPr>
        <p:spPr>
          <a:xfrm>
            <a:off x="2019317" y="192505"/>
            <a:ext cx="8229600" cy="646331"/>
          </a:xfrm>
          <a:prstGeom prst="rect">
            <a:avLst/>
          </a:prstGeom>
          <a:noFill/>
        </p:spPr>
        <p:txBody>
          <a:bodyPr wrap="square" rtlCol="0">
            <a:spAutoFit/>
          </a:bodyPr>
          <a:lstStyle/>
          <a:p>
            <a:pPr algn="ctr"/>
            <a:r>
              <a:rPr lang="en-US" sz="3600" b="1" dirty="0" smtClean="0">
                <a:solidFill>
                  <a:srgbClr val="FF0000"/>
                </a:solidFill>
              </a:rPr>
              <a:t>RV SYSTOLIC FUNCTION</a:t>
            </a:r>
            <a:endParaRPr lang="en-US" sz="3600" b="1" dirty="0">
              <a:solidFill>
                <a:srgbClr val="FF0000"/>
              </a:solidFill>
            </a:endParaRPr>
          </a:p>
        </p:txBody>
      </p:sp>
    </p:spTree>
    <p:extLst>
      <p:ext uri="{BB962C8B-B14F-4D97-AF65-F5344CB8AC3E}">
        <p14:creationId xmlns:p14="http://schemas.microsoft.com/office/powerpoint/2010/main" xmlns="" val="3673680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343" y="587183"/>
            <a:ext cx="5791200" cy="5577483"/>
          </a:xfrm>
        </p:spPr>
        <p:txBody>
          <a:bodyPr>
            <a:normAutofit/>
          </a:bodyPr>
          <a:lstStyle/>
          <a:p>
            <a:pPr marL="0" indent="0">
              <a:buNone/>
            </a:pPr>
            <a:r>
              <a:rPr lang="en-US" sz="3200" b="1" i="1" dirty="0" smtClean="0">
                <a:solidFill>
                  <a:srgbClr val="FF0000"/>
                </a:solidFill>
              </a:rPr>
              <a:t>RA dilation</a:t>
            </a:r>
          </a:p>
          <a:p>
            <a:endParaRPr lang="en-US" dirty="0" smtClean="0"/>
          </a:p>
          <a:p>
            <a:pPr>
              <a:lnSpc>
                <a:spcPct val="150000"/>
              </a:lnSpc>
            </a:pPr>
            <a:r>
              <a:rPr lang="en-US" sz="2400" dirty="0" smtClean="0"/>
              <a:t>Estimated from A4C</a:t>
            </a:r>
          </a:p>
          <a:p>
            <a:pPr>
              <a:lnSpc>
                <a:spcPct val="150000"/>
              </a:lnSpc>
            </a:pPr>
            <a:endParaRPr lang="en-US" sz="2400" dirty="0" smtClean="0"/>
          </a:p>
          <a:p>
            <a:pPr>
              <a:lnSpc>
                <a:spcPct val="150000"/>
              </a:lnSpc>
            </a:pPr>
            <a:r>
              <a:rPr lang="en-US" sz="2400" dirty="0" smtClean="0"/>
              <a:t>Major axis dimension </a:t>
            </a:r>
            <a:r>
              <a:rPr lang="en-US" sz="2400" b="1" dirty="0" smtClean="0">
                <a:solidFill>
                  <a:schemeClr val="accent5"/>
                </a:solidFill>
              </a:rPr>
              <a:t>&lt; 53 mm</a:t>
            </a:r>
          </a:p>
          <a:p>
            <a:pPr>
              <a:lnSpc>
                <a:spcPct val="150000"/>
              </a:lnSpc>
            </a:pPr>
            <a:r>
              <a:rPr lang="en-US" sz="2400" dirty="0" smtClean="0"/>
              <a:t>Minor axis dimension </a:t>
            </a:r>
            <a:r>
              <a:rPr lang="en-US" sz="2400" b="1" dirty="0" smtClean="0">
                <a:solidFill>
                  <a:schemeClr val="accent5"/>
                </a:solidFill>
              </a:rPr>
              <a:t>&lt; 44 mm</a:t>
            </a:r>
          </a:p>
          <a:p>
            <a:pPr>
              <a:lnSpc>
                <a:spcPct val="150000"/>
              </a:lnSpc>
            </a:pPr>
            <a:r>
              <a:rPr lang="en-US" sz="2400" dirty="0" smtClean="0"/>
              <a:t>RA area (end- ventricular systole)  </a:t>
            </a:r>
            <a:r>
              <a:rPr lang="en-US" sz="2400" b="1" dirty="0" smtClean="0">
                <a:solidFill>
                  <a:schemeClr val="accent5"/>
                </a:solidFill>
              </a:rPr>
              <a:t>&lt; 18 cm</a:t>
            </a:r>
            <a:r>
              <a:rPr lang="en-US" sz="2400" b="1" baseline="30000" dirty="0" smtClean="0">
                <a:solidFill>
                  <a:schemeClr val="accent5"/>
                </a:solidFill>
              </a:rPr>
              <a:t>2</a:t>
            </a:r>
            <a:r>
              <a:rPr lang="en-US" sz="2400" b="1" dirty="0" smtClean="0">
                <a:solidFill>
                  <a:schemeClr val="accent5"/>
                </a:solidFill>
              </a:rPr>
              <a:t> </a:t>
            </a:r>
            <a:endParaRPr lang="en-US" sz="2400" b="1" dirty="0">
              <a:solidFill>
                <a:schemeClr val="accent5"/>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40257" y="692697"/>
            <a:ext cx="4457201" cy="5220429"/>
          </a:xfrm>
          <a:prstGeom prst="rect">
            <a:avLst/>
          </a:prstGeom>
        </p:spPr>
      </p:pic>
    </p:spTree>
    <p:extLst>
      <p:ext uri="{BB962C8B-B14F-4D97-AF65-F5344CB8AC3E}">
        <p14:creationId xmlns:p14="http://schemas.microsoft.com/office/powerpoint/2010/main" xmlns="" val="203374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mn-lt"/>
              </a:rPr>
              <a:t>Outline </a:t>
            </a:r>
            <a:endParaRPr lang="en-US" b="1" dirty="0">
              <a:solidFill>
                <a:srgbClr val="FF0000"/>
              </a:solidFill>
              <a:latin typeface="+mn-lt"/>
            </a:endParaRPr>
          </a:p>
        </p:txBody>
      </p:sp>
      <p:sp>
        <p:nvSpPr>
          <p:cNvPr id="4" name="Rounded Rectangle 3"/>
          <p:cNvSpPr/>
          <p:nvPr/>
        </p:nvSpPr>
        <p:spPr>
          <a:xfrm>
            <a:off x="625644" y="2181576"/>
            <a:ext cx="5005136" cy="10043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5"/>
                </a:solidFill>
              </a:rPr>
              <a:t>Establish the diagnosis of PH</a:t>
            </a:r>
            <a:endParaRPr lang="en-US" sz="2800" b="1" dirty="0">
              <a:solidFill>
                <a:schemeClr val="accent5"/>
              </a:solidFill>
            </a:endParaRPr>
          </a:p>
        </p:txBody>
      </p:sp>
      <p:sp>
        <p:nvSpPr>
          <p:cNvPr id="5" name="Rounded Rectangle 4"/>
          <p:cNvSpPr/>
          <p:nvPr/>
        </p:nvSpPr>
        <p:spPr>
          <a:xfrm>
            <a:off x="6541169" y="2181576"/>
            <a:ext cx="5005136" cy="10043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accent5"/>
                </a:solidFill>
              </a:rPr>
              <a:t>Management of PH</a:t>
            </a:r>
            <a:endParaRPr lang="en-US" sz="2800" b="1" dirty="0">
              <a:solidFill>
                <a:schemeClr val="accent5"/>
              </a:solidFill>
            </a:endParaRPr>
          </a:p>
        </p:txBody>
      </p:sp>
    </p:spTree>
    <p:extLst>
      <p:ext uri="{BB962C8B-B14F-4D97-AF65-F5344CB8AC3E}">
        <p14:creationId xmlns:p14="http://schemas.microsoft.com/office/powerpoint/2010/main" xmlns="" val="26880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4657825" cy="693654"/>
          </a:xfrm>
        </p:spPr>
        <p:txBody>
          <a:bodyPr>
            <a:normAutofit fontScale="90000"/>
          </a:bodyPr>
          <a:lstStyle/>
          <a:p>
            <a:pPr algn="ctr"/>
            <a:r>
              <a:rPr lang="en-IN" sz="4000" b="1" dirty="0">
                <a:solidFill>
                  <a:srgbClr val="FF0000"/>
                </a:solidFill>
                <a:effectLst>
                  <a:outerShdw blurRad="38100" dist="38100" dir="2700000" algn="tl">
                    <a:srgbClr val="000000">
                      <a:alpha val="43137"/>
                    </a:srgbClr>
                  </a:outerShdw>
                </a:effectLst>
                <a:latin typeface="+mn-lt"/>
              </a:rPr>
              <a:t>Pulmonary </a:t>
            </a:r>
            <a:r>
              <a:rPr lang="en-IN" sz="4000" b="1" dirty="0" smtClean="0">
                <a:solidFill>
                  <a:srgbClr val="FF0000"/>
                </a:solidFill>
                <a:effectLst>
                  <a:outerShdw blurRad="38100" dist="38100" dir="2700000" algn="tl">
                    <a:srgbClr val="000000">
                      <a:alpha val="43137"/>
                    </a:srgbClr>
                  </a:outerShdw>
                </a:effectLst>
                <a:latin typeface="+mn-lt"/>
              </a:rPr>
              <a:t>Vasculature</a:t>
            </a:r>
            <a:endParaRPr lang="en-US" sz="4000" b="1" dirty="0">
              <a:solidFill>
                <a:srgbClr val="FF0000"/>
              </a:solidFill>
              <a:effectLst>
                <a:outerShdw blurRad="38100" dist="38100" dir="2700000" algn="tl">
                  <a:srgbClr val="000000">
                    <a:alpha val="43137"/>
                  </a:srgbClr>
                </a:outerShdw>
              </a:effectLst>
              <a:latin typeface="+mn-lt"/>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0288" t="14800" r="17694" b="12852"/>
          <a:stretch/>
        </p:blipFill>
        <p:spPr bwMode="auto">
          <a:xfrm>
            <a:off x="6506678" y="877607"/>
            <a:ext cx="5462177" cy="4685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867089" y="365125"/>
            <a:ext cx="288032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PSAX at PA bifurcation</a:t>
            </a:r>
            <a:endParaRPr lang="en-US" dirty="0"/>
          </a:p>
        </p:txBody>
      </p:sp>
      <p:sp>
        <p:nvSpPr>
          <p:cNvPr id="6" name="TextBox 5"/>
          <p:cNvSpPr txBox="1"/>
          <p:nvPr/>
        </p:nvSpPr>
        <p:spPr>
          <a:xfrm>
            <a:off x="7507049" y="5685360"/>
            <a:ext cx="3600400" cy="1015663"/>
          </a:xfrm>
          <a:prstGeom prst="rect">
            <a:avLst/>
          </a:prstGeom>
          <a:noFill/>
        </p:spPr>
        <p:txBody>
          <a:bodyPr wrap="square" rtlCol="0">
            <a:spAutoFit/>
          </a:bodyPr>
          <a:lstStyle/>
          <a:p>
            <a:pPr marL="285750" indent="-285750">
              <a:buFont typeface="Arial" pitchFamily="34" charset="0"/>
              <a:buChar char="•"/>
            </a:pPr>
            <a:r>
              <a:rPr lang="en-US" sz="2000" dirty="0" smtClean="0"/>
              <a:t>Assess PA and branches</a:t>
            </a:r>
          </a:p>
          <a:p>
            <a:pPr marL="285750" indent="-285750">
              <a:buFont typeface="Arial" pitchFamily="34" charset="0"/>
              <a:buChar char="•"/>
            </a:pPr>
            <a:r>
              <a:rPr lang="en-US" sz="2000" dirty="0" smtClean="0"/>
              <a:t>Measure pulmonary annulus diameter, PA size</a:t>
            </a:r>
            <a:endParaRPr lang="en-US" sz="2000" dirty="0"/>
          </a:p>
        </p:txBody>
      </p:sp>
      <p:sp>
        <p:nvSpPr>
          <p:cNvPr id="7" name="Rectangle 6"/>
          <p:cNvSpPr/>
          <p:nvPr/>
        </p:nvSpPr>
        <p:spPr>
          <a:xfrm>
            <a:off x="622434" y="2052934"/>
            <a:ext cx="6250004" cy="2492990"/>
          </a:xfrm>
          <a:prstGeom prst="rect">
            <a:avLst/>
          </a:prstGeom>
        </p:spPr>
        <p:txBody>
          <a:bodyPr wrap="square">
            <a:spAutoFit/>
          </a:bodyPr>
          <a:lstStyle/>
          <a:p>
            <a:pPr>
              <a:buNone/>
            </a:pPr>
            <a:r>
              <a:rPr lang="en-IN" sz="2400" b="1" dirty="0"/>
              <a:t>Normal </a:t>
            </a:r>
            <a:r>
              <a:rPr lang="en-IN" sz="2400" b="1" dirty="0" smtClean="0"/>
              <a:t>measurements</a:t>
            </a:r>
          </a:p>
          <a:p>
            <a:pPr>
              <a:buNone/>
            </a:pPr>
            <a:endParaRPr lang="en-IN" sz="2400" b="1" dirty="0"/>
          </a:p>
          <a:p>
            <a:pPr marL="342900" indent="-342900">
              <a:lnSpc>
                <a:spcPct val="150000"/>
              </a:lnSpc>
              <a:buFont typeface="Arial" panose="020B0604020202020204" pitchFamily="34" charset="0"/>
              <a:buChar char="•"/>
            </a:pPr>
            <a:r>
              <a:rPr lang="en-IN" sz="2400" b="1" dirty="0" smtClean="0"/>
              <a:t>MPA </a:t>
            </a:r>
            <a:r>
              <a:rPr lang="en-IN" sz="2400" b="1" dirty="0" smtClean="0">
                <a:sym typeface="Wingdings" panose="05000000000000000000" pitchFamily="2" charset="2"/>
              </a:rPr>
              <a:t> </a:t>
            </a:r>
            <a:r>
              <a:rPr lang="en-IN" sz="2400" b="1" dirty="0" smtClean="0"/>
              <a:t>1.5-2.1</a:t>
            </a:r>
          </a:p>
          <a:p>
            <a:pPr marL="342900" indent="-342900">
              <a:lnSpc>
                <a:spcPct val="150000"/>
              </a:lnSpc>
              <a:buFont typeface="Arial" panose="020B0604020202020204" pitchFamily="34" charset="0"/>
              <a:buChar char="•"/>
            </a:pPr>
            <a:r>
              <a:rPr lang="en-IN" sz="2400" b="1" dirty="0" smtClean="0"/>
              <a:t>RPA </a:t>
            </a:r>
            <a:r>
              <a:rPr lang="en-IN" sz="2400" b="1" dirty="0" smtClean="0">
                <a:sym typeface="Wingdings" panose="05000000000000000000" pitchFamily="2" charset="2"/>
              </a:rPr>
              <a:t> </a:t>
            </a:r>
            <a:r>
              <a:rPr lang="en-IN" sz="2400" b="1" dirty="0" smtClean="0"/>
              <a:t>0.7-1.7</a:t>
            </a:r>
          </a:p>
          <a:p>
            <a:pPr marL="342900" indent="-342900">
              <a:lnSpc>
                <a:spcPct val="150000"/>
              </a:lnSpc>
              <a:buFont typeface="Arial" panose="020B0604020202020204" pitchFamily="34" charset="0"/>
              <a:buChar char="•"/>
            </a:pPr>
            <a:r>
              <a:rPr lang="en-IN" sz="2400" b="1" dirty="0" smtClean="0"/>
              <a:t>LPA </a:t>
            </a:r>
            <a:r>
              <a:rPr lang="en-IN" sz="2400" b="1" dirty="0" smtClean="0">
                <a:sym typeface="Wingdings" panose="05000000000000000000" pitchFamily="2" charset="2"/>
              </a:rPr>
              <a:t> </a:t>
            </a:r>
            <a:r>
              <a:rPr lang="en-IN" sz="2400" b="1" dirty="0" smtClean="0"/>
              <a:t>0.6-1.4</a:t>
            </a:r>
            <a:endParaRPr lang="en-IN" sz="2400" b="1" dirty="0"/>
          </a:p>
        </p:txBody>
      </p:sp>
      <p:sp>
        <p:nvSpPr>
          <p:cNvPr id="3" name="Rectangle 2"/>
          <p:cNvSpPr/>
          <p:nvPr/>
        </p:nvSpPr>
        <p:spPr>
          <a:xfrm>
            <a:off x="0" y="5683775"/>
            <a:ext cx="6096000" cy="646331"/>
          </a:xfrm>
          <a:prstGeom prst="rect">
            <a:avLst/>
          </a:prstGeom>
        </p:spPr>
        <p:txBody>
          <a:bodyPr>
            <a:spAutoFit/>
          </a:bodyPr>
          <a:lstStyle/>
          <a:p>
            <a:pPr algn="ctr"/>
            <a:r>
              <a:rPr lang="en-US" sz="3600" b="1" dirty="0" smtClean="0">
                <a:solidFill>
                  <a:srgbClr val="FF0000"/>
                </a:solidFill>
              </a:rPr>
              <a:t>&gt; 25 </a:t>
            </a:r>
            <a:r>
              <a:rPr lang="en-US" sz="3600" b="1" dirty="0">
                <a:solidFill>
                  <a:srgbClr val="FF0000"/>
                </a:solidFill>
              </a:rPr>
              <a:t>mm </a:t>
            </a:r>
            <a:r>
              <a:rPr lang="en-US" sz="3600" b="1" dirty="0" smtClean="0">
                <a:solidFill>
                  <a:srgbClr val="FF0000"/>
                </a:solidFill>
                <a:sym typeface="Wingdings" panose="05000000000000000000" pitchFamily="2" charset="2"/>
              </a:rPr>
              <a:t> A</a:t>
            </a:r>
            <a:r>
              <a:rPr lang="en-US" sz="3600" b="1" dirty="0" smtClean="0">
                <a:solidFill>
                  <a:srgbClr val="FF0000"/>
                </a:solidFill>
              </a:rPr>
              <a:t>bnormal</a:t>
            </a:r>
            <a:endParaRPr lang="en-US" sz="3600" b="1" dirty="0">
              <a:solidFill>
                <a:srgbClr val="FF0000"/>
              </a:solidFill>
            </a:endParaRPr>
          </a:p>
        </p:txBody>
      </p:sp>
    </p:spTree>
    <p:extLst>
      <p:ext uri="{BB962C8B-B14F-4D97-AF65-F5344CB8AC3E}">
        <p14:creationId xmlns:p14="http://schemas.microsoft.com/office/powerpoint/2010/main" xmlns="" val="42205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Pulmonary Systolic Pressure Estimates</a:t>
            </a:r>
          </a:p>
        </p:txBody>
      </p:sp>
      <p:sp>
        <p:nvSpPr>
          <p:cNvPr id="3" name="Content Placeholder 2"/>
          <p:cNvSpPr>
            <a:spLocks noGrp="1"/>
          </p:cNvSpPr>
          <p:nvPr>
            <p:ph idx="1"/>
          </p:nvPr>
        </p:nvSpPr>
        <p:spPr/>
        <p:txBody>
          <a:bodyPr/>
          <a:lstStyle/>
          <a:p>
            <a:pPr>
              <a:lnSpc>
                <a:spcPct val="300000"/>
              </a:lnSpc>
            </a:pPr>
            <a:r>
              <a:rPr lang="en-US" b="1" i="1" dirty="0"/>
              <a:t>Tricuspid Regurgitant </a:t>
            </a:r>
            <a:r>
              <a:rPr lang="en-US" b="1" i="1" dirty="0" smtClean="0"/>
              <a:t>Velocity</a:t>
            </a:r>
          </a:p>
          <a:p>
            <a:pPr>
              <a:lnSpc>
                <a:spcPct val="300000"/>
              </a:lnSpc>
            </a:pPr>
            <a:r>
              <a:rPr lang="en-US" b="1" i="1" dirty="0"/>
              <a:t>Pulmonic Regurgitant </a:t>
            </a:r>
            <a:r>
              <a:rPr lang="en-US" b="1" i="1" dirty="0" smtClean="0"/>
              <a:t>Velocity</a:t>
            </a:r>
          </a:p>
          <a:p>
            <a:endParaRPr lang="en-US" dirty="0"/>
          </a:p>
        </p:txBody>
      </p:sp>
    </p:spTree>
    <p:extLst>
      <p:ext uri="{BB962C8B-B14F-4D97-AF65-F5344CB8AC3E}">
        <p14:creationId xmlns:p14="http://schemas.microsoft.com/office/powerpoint/2010/main" xmlns="" val="65716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8408"/>
          </a:xfrm>
        </p:spPr>
        <p:txBody>
          <a:bodyPr/>
          <a:lstStyle/>
          <a:p>
            <a:pPr algn="ctr"/>
            <a:r>
              <a:rPr lang="en-US" b="1" dirty="0">
                <a:solidFill>
                  <a:srgbClr val="FF0000"/>
                </a:solidFill>
                <a:latin typeface="+mn-lt"/>
              </a:rPr>
              <a:t>Tricuspid Regurgitant </a:t>
            </a:r>
            <a:r>
              <a:rPr lang="en-US" b="1" dirty="0" smtClean="0">
                <a:solidFill>
                  <a:srgbClr val="FF0000"/>
                </a:solidFill>
                <a:latin typeface="+mn-lt"/>
              </a:rPr>
              <a:t>Velocity</a:t>
            </a:r>
            <a:endParaRPr lang="en-US" b="1" dirty="0">
              <a:solidFill>
                <a:srgbClr val="FF0000"/>
              </a:solidFill>
              <a:latin typeface="+mn-lt"/>
            </a:endParaRPr>
          </a:p>
        </p:txBody>
      </p:sp>
      <p:sp>
        <p:nvSpPr>
          <p:cNvPr id="3" name="Content Placeholder 2"/>
          <p:cNvSpPr>
            <a:spLocks noGrp="1"/>
          </p:cNvSpPr>
          <p:nvPr>
            <p:ph idx="1"/>
          </p:nvPr>
        </p:nvSpPr>
        <p:spPr/>
        <p:txBody>
          <a:bodyPr/>
          <a:lstStyle/>
          <a:p>
            <a:r>
              <a:rPr lang="en-US" dirty="0" smtClean="0"/>
              <a:t>Most reliable noninvasive method</a:t>
            </a:r>
          </a:p>
          <a:p>
            <a:endParaRPr lang="en-US" dirty="0"/>
          </a:p>
          <a:p>
            <a:r>
              <a:rPr lang="en-US" i="1" dirty="0" smtClean="0"/>
              <a:t>∆P</a:t>
            </a:r>
            <a:r>
              <a:rPr lang="en-US" baseline="-25000" dirty="0" smtClean="0"/>
              <a:t>RV</a:t>
            </a:r>
            <a:r>
              <a:rPr lang="en-US" baseline="-25000" dirty="0"/>
              <a:t>−RA </a:t>
            </a:r>
            <a:r>
              <a:rPr lang="en-US" dirty="0"/>
              <a:t>= 4(</a:t>
            </a:r>
            <a:r>
              <a:rPr lang="en-US" i="1" dirty="0"/>
              <a:t>V</a:t>
            </a:r>
            <a:r>
              <a:rPr lang="en-US" baseline="-25000" dirty="0"/>
              <a:t>TR</a:t>
            </a:r>
            <a:r>
              <a:rPr lang="en-US" dirty="0"/>
              <a:t> )</a:t>
            </a:r>
            <a:r>
              <a:rPr lang="en-US" baseline="30000" dirty="0" smtClean="0"/>
              <a:t>2</a:t>
            </a:r>
          </a:p>
          <a:p>
            <a:endParaRPr lang="en-US" baseline="30000" dirty="0"/>
          </a:p>
          <a:p>
            <a:r>
              <a:rPr lang="en-US" sz="3200" b="1" dirty="0">
                <a:solidFill>
                  <a:schemeClr val="accent5"/>
                </a:solidFill>
              </a:rPr>
              <a:t>RVP = </a:t>
            </a:r>
            <a:r>
              <a:rPr lang="en-US" sz="3200" b="1" dirty="0" smtClean="0">
                <a:solidFill>
                  <a:schemeClr val="accent5"/>
                </a:solidFill>
              </a:rPr>
              <a:t>PAP</a:t>
            </a:r>
            <a:r>
              <a:rPr lang="en-US" sz="2000" b="1" dirty="0" smtClean="0">
                <a:solidFill>
                  <a:schemeClr val="accent5"/>
                </a:solidFill>
              </a:rPr>
              <a:t>systolic</a:t>
            </a:r>
            <a:r>
              <a:rPr lang="en-US" sz="1600" b="1" dirty="0" smtClean="0">
                <a:solidFill>
                  <a:schemeClr val="accent5"/>
                </a:solidFill>
              </a:rPr>
              <a:t> </a:t>
            </a:r>
            <a:r>
              <a:rPr lang="en-US" sz="900" b="1" dirty="0" smtClean="0">
                <a:solidFill>
                  <a:schemeClr val="accent5"/>
                </a:solidFill>
              </a:rPr>
              <a:t> </a:t>
            </a:r>
            <a:r>
              <a:rPr lang="en-US" sz="3200" b="1" dirty="0">
                <a:solidFill>
                  <a:schemeClr val="accent5"/>
                </a:solidFill>
              </a:rPr>
              <a:t>= 4(</a:t>
            </a:r>
            <a:r>
              <a:rPr lang="en-US" sz="3200" b="1" i="1" dirty="0">
                <a:solidFill>
                  <a:schemeClr val="accent5"/>
                </a:solidFill>
              </a:rPr>
              <a:t>V</a:t>
            </a:r>
            <a:r>
              <a:rPr lang="en-US" sz="1600" b="1" dirty="0">
                <a:solidFill>
                  <a:schemeClr val="accent5"/>
                </a:solidFill>
              </a:rPr>
              <a:t>TR</a:t>
            </a:r>
            <a:r>
              <a:rPr lang="en-US" sz="900" b="1" dirty="0">
                <a:solidFill>
                  <a:schemeClr val="accent5"/>
                </a:solidFill>
              </a:rPr>
              <a:t> </a:t>
            </a:r>
            <a:r>
              <a:rPr lang="en-US" sz="3200" b="1" dirty="0">
                <a:solidFill>
                  <a:schemeClr val="accent5"/>
                </a:solidFill>
              </a:rPr>
              <a:t>)</a:t>
            </a:r>
            <a:r>
              <a:rPr lang="en-US" sz="3600" b="1" baseline="30000" dirty="0">
                <a:solidFill>
                  <a:schemeClr val="accent5"/>
                </a:solidFill>
              </a:rPr>
              <a:t>2</a:t>
            </a:r>
            <a:r>
              <a:rPr lang="en-US" sz="1400" b="1" dirty="0">
                <a:solidFill>
                  <a:schemeClr val="accent5"/>
                </a:solidFill>
              </a:rPr>
              <a:t> </a:t>
            </a:r>
            <a:r>
              <a:rPr lang="en-US" sz="3200" b="1" dirty="0">
                <a:solidFill>
                  <a:schemeClr val="accent5"/>
                </a:solidFill>
              </a:rPr>
              <a:t>+ RAP</a:t>
            </a:r>
            <a:endParaRPr lang="en-US" sz="3200" b="1" baseline="30000" dirty="0" smtClean="0">
              <a:solidFill>
                <a:schemeClr val="accent5"/>
              </a:solidFill>
            </a:endParaRPr>
          </a:p>
          <a:p>
            <a:endParaRPr lang="en-US" baseline="30000" dirty="0"/>
          </a:p>
        </p:txBody>
      </p:sp>
      <p:pic>
        <p:nvPicPr>
          <p:cNvPr id="5" name="Picture 4"/>
          <p:cNvPicPr>
            <a:picLocks noChangeAspect="1"/>
          </p:cNvPicPr>
          <p:nvPr/>
        </p:nvPicPr>
        <p:blipFill rotWithShape="1">
          <a:blip r:embed="rId3"/>
          <a:srcRect l="54058" t="66723" r="17060" b="28707"/>
          <a:stretch/>
        </p:blipFill>
        <p:spPr>
          <a:xfrm>
            <a:off x="838200" y="5332396"/>
            <a:ext cx="8002563" cy="712270"/>
          </a:xfrm>
          <a:prstGeom prst="rect">
            <a:avLst/>
          </a:prstGeom>
        </p:spPr>
      </p:pic>
      <p:sp>
        <p:nvSpPr>
          <p:cNvPr id="7" name="Rounded Rectangle 6"/>
          <p:cNvSpPr/>
          <p:nvPr/>
        </p:nvSpPr>
        <p:spPr>
          <a:xfrm>
            <a:off x="705430" y="5332396"/>
            <a:ext cx="8268102" cy="11165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Requires presence </a:t>
            </a:r>
            <a:r>
              <a:rPr lang="en-US" sz="3200" b="1" dirty="0">
                <a:solidFill>
                  <a:srgbClr val="FF0000"/>
                </a:solidFill>
              </a:rPr>
              <a:t>of tricuspid </a:t>
            </a:r>
            <a:r>
              <a:rPr lang="en-US" sz="3200" b="1" dirty="0" smtClean="0">
                <a:solidFill>
                  <a:srgbClr val="FF0000"/>
                </a:solidFill>
              </a:rPr>
              <a:t>regurgitation</a:t>
            </a:r>
            <a:endParaRPr lang="en-US" sz="3200" b="1" dirty="0">
              <a:solidFill>
                <a:srgbClr val="FF0000"/>
              </a:solidFill>
            </a:endParaRPr>
          </a:p>
        </p:txBody>
      </p:sp>
      <p:pic>
        <p:nvPicPr>
          <p:cNvPr id="8" name="Picture 7"/>
          <p:cNvPicPr>
            <a:picLocks noChangeAspect="1"/>
          </p:cNvPicPr>
          <p:nvPr/>
        </p:nvPicPr>
        <p:blipFill rotWithShape="1">
          <a:blip r:embed="rId4"/>
          <a:srcRect l="25562" t="21022" r="24460" b="18225"/>
          <a:stretch/>
        </p:blipFill>
        <p:spPr>
          <a:xfrm>
            <a:off x="6699141" y="1414045"/>
            <a:ext cx="5268238" cy="3602305"/>
          </a:xfrm>
          <a:prstGeom prst="rect">
            <a:avLst/>
          </a:prstGeom>
        </p:spPr>
      </p:pic>
    </p:spTree>
    <p:extLst>
      <p:ext uri="{BB962C8B-B14F-4D97-AF65-F5344CB8AC3E}">
        <p14:creationId xmlns:p14="http://schemas.microsoft.com/office/powerpoint/2010/main" xmlns="" val="354684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7658"/>
          </a:xfrm>
        </p:spPr>
        <p:txBody>
          <a:bodyPr/>
          <a:lstStyle/>
          <a:p>
            <a:pPr algn="ctr"/>
            <a:r>
              <a:rPr lang="en-US" b="1" dirty="0">
                <a:solidFill>
                  <a:srgbClr val="FF0000"/>
                </a:solidFill>
                <a:latin typeface="+mn-lt"/>
              </a:rPr>
              <a:t>Pulmonic Regurgitant Velocity</a:t>
            </a:r>
          </a:p>
        </p:txBody>
      </p:sp>
      <p:pic>
        <p:nvPicPr>
          <p:cNvPr id="4" name="Content Placeholder 3"/>
          <p:cNvPicPr>
            <a:picLocks noGrp="1" noChangeAspect="1"/>
          </p:cNvPicPr>
          <p:nvPr>
            <p:ph idx="1"/>
          </p:nvPr>
        </p:nvPicPr>
        <p:blipFill rotWithShape="1">
          <a:blip r:embed="rId3"/>
          <a:srcRect l="58544" t="67098" r="17068" b="28036"/>
          <a:stretch/>
        </p:blipFill>
        <p:spPr>
          <a:xfrm>
            <a:off x="394636" y="2815534"/>
            <a:ext cx="5399773" cy="606100"/>
          </a:xfrm>
          <a:prstGeom prst="rect">
            <a:avLst/>
          </a:prstGeom>
        </p:spPr>
      </p:pic>
      <p:pic>
        <p:nvPicPr>
          <p:cNvPr id="5" name="Picture 4"/>
          <p:cNvPicPr>
            <a:picLocks noChangeAspect="1"/>
          </p:cNvPicPr>
          <p:nvPr/>
        </p:nvPicPr>
        <p:blipFill rotWithShape="1">
          <a:blip r:embed="rId4"/>
          <a:srcRect l="26887" t="21442" r="26181" b="17605"/>
          <a:stretch/>
        </p:blipFill>
        <p:spPr>
          <a:xfrm>
            <a:off x="6086375" y="2382105"/>
            <a:ext cx="5856740" cy="4278577"/>
          </a:xfrm>
          <a:prstGeom prst="rect">
            <a:avLst/>
          </a:prstGeom>
        </p:spPr>
      </p:pic>
      <p:sp>
        <p:nvSpPr>
          <p:cNvPr id="6" name="Rounded Rectangle 5"/>
          <p:cNvSpPr/>
          <p:nvPr/>
        </p:nvSpPr>
        <p:spPr>
          <a:xfrm>
            <a:off x="6359776" y="4559894"/>
            <a:ext cx="5309937" cy="9240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Early </a:t>
            </a:r>
            <a:r>
              <a:rPr lang="en-US" sz="3200" b="1" dirty="0">
                <a:solidFill>
                  <a:srgbClr val="FF0000"/>
                </a:solidFill>
              </a:rPr>
              <a:t>PR velocity </a:t>
            </a:r>
            <a:r>
              <a:rPr lang="en-US" sz="3200" dirty="0"/>
              <a:t>	</a:t>
            </a:r>
          </a:p>
          <a:p>
            <a:pPr algn="ctr"/>
            <a:r>
              <a:rPr lang="en-US" sz="3200" b="1" dirty="0" smtClean="0">
                <a:solidFill>
                  <a:srgbClr val="FF0000"/>
                </a:solidFill>
              </a:rPr>
              <a:t>&gt; 2.2 </a:t>
            </a:r>
            <a:r>
              <a:rPr lang="en-US" sz="3200" b="1" dirty="0">
                <a:solidFill>
                  <a:srgbClr val="FF0000"/>
                </a:solidFill>
              </a:rPr>
              <a:t>m/s </a:t>
            </a:r>
            <a:r>
              <a:rPr lang="en-US" sz="3200" b="1" dirty="0" smtClean="0">
                <a:solidFill>
                  <a:srgbClr val="FF0000"/>
                </a:solidFill>
              </a:rPr>
              <a:t>raised </a:t>
            </a:r>
            <a:r>
              <a:rPr lang="en-US" sz="3200" b="1" dirty="0">
                <a:solidFill>
                  <a:srgbClr val="FF0000"/>
                </a:solidFill>
              </a:rPr>
              <a:t>mean PAP 	</a:t>
            </a:r>
          </a:p>
        </p:txBody>
      </p:sp>
      <p:pic>
        <p:nvPicPr>
          <p:cNvPr id="7" name="Picture 6"/>
          <p:cNvPicPr>
            <a:picLocks noChangeAspect="1"/>
          </p:cNvPicPr>
          <p:nvPr/>
        </p:nvPicPr>
        <p:blipFill rotWithShape="1">
          <a:blip r:embed="rId5"/>
          <a:srcRect l="53755" t="36968" r="13363" b="21708"/>
          <a:stretch/>
        </p:blipFill>
        <p:spPr>
          <a:xfrm>
            <a:off x="132863" y="2382105"/>
            <a:ext cx="5807529" cy="4278577"/>
          </a:xfrm>
          <a:prstGeom prst="rect">
            <a:avLst/>
          </a:prstGeom>
        </p:spPr>
      </p:pic>
    </p:spTree>
    <p:extLst>
      <p:ext uri="{BB962C8B-B14F-4D97-AF65-F5344CB8AC3E}">
        <p14:creationId xmlns:p14="http://schemas.microsoft.com/office/powerpoint/2010/main" xmlns="" val="368515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Pulmonary systolic </a:t>
            </a:r>
            <a:r>
              <a:rPr lang="en-US" b="1" dirty="0" smtClean="0">
                <a:solidFill>
                  <a:srgbClr val="FF0000"/>
                </a:solidFill>
                <a:latin typeface="+mn-lt"/>
              </a:rPr>
              <a:t>notch</a:t>
            </a:r>
            <a:endParaRPr lang="en-US" b="1" dirty="0">
              <a:solidFill>
                <a:srgbClr val="FF0000"/>
              </a:solidFill>
              <a:latin typeface="+mn-lt"/>
            </a:endParaRPr>
          </a:p>
        </p:txBody>
      </p:sp>
      <p:sp>
        <p:nvSpPr>
          <p:cNvPr id="3" name="Content Placeholder 2"/>
          <p:cNvSpPr>
            <a:spLocks noGrp="1"/>
          </p:cNvSpPr>
          <p:nvPr>
            <p:ph idx="1"/>
          </p:nvPr>
        </p:nvSpPr>
        <p:spPr/>
        <p:txBody>
          <a:bodyPr/>
          <a:lstStyle/>
          <a:p>
            <a:r>
              <a:rPr lang="en-US" dirty="0" smtClean="0"/>
              <a:t>PSAX</a:t>
            </a:r>
          </a:p>
          <a:p>
            <a:endParaRPr lang="en-US" dirty="0"/>
          </a:p>
          <a:p>
            <a:r>
              <a:rPr lang="en-US" dirty="0" smtClean="0"/>
              <a:t>Marker </a:t>
            </a:r>
            <a:r>
              <a:rPr lang="en-US" dirty="0"/>
              <a:t>of raised PAP 	</a:t>
            </a:r>
          </a:p>
          <a:p>
            <a:endParaRPr lang="en-US" dirty="0" smtClean="0"/>
          </a:p>
          <a:p>
            <a:endParaRPr lang="en-US" dirty="0"/>
          </a:p>
          <a:p>
            <a:r>
              <a:rPr lang="en-US" b="1" dirty="0" smtClean="0">
                <a:solidFill>
                  <a:schemeClr val="accent5"/>
                </a:solidFill>
              </a:rPr>
              <a:t>↑PVR </a:t>
            </a:r>
          </a:p>
          <a:p>
            <a:r>
              <a:rPr lang="en-US" b="1" dirty="0">
                <a:solidFill>
                  <a:schemeClr val="accent5"/>
                </a:solidFill>
              </a:rPr>
              <a:t>P</a:t>
            </a:r>
            <a:r>
              <a:rPr lang="en-US" b="1" dirty="0" smtClean="0">
                <a:solidFill>
                  <a:schemeClr val="accent5"/>
                </a:solidFill>
              </a:rPr>
              <a:t>oor </a:t>
            </a:r>
            <a:r>
              <a:rPr lang="en-US" b="1" dirty="0">
                <a:solidFill>
                  <a:schemeClr val="accent5"/>
                </a:solidFill>
              </a:rPr>
              <a:t>vascular compliance </a:t>
            </a:r>
            <a:r>
              <a:rPr lang="en-US" dirty="0"/>
              <a:t>	</a:t>
            </a:r>
          </a:p>
          <a:p>
            <a:endParaRPr lang="en-US" dirty="0"/>
          </a:p>
        </p:txBody>
      </p:sp>
      <p:pic>
        <p:nvPicPr>
          <p:cNvPr id="4" name="Picture 3"/>
          <p:cNvPicPr>
            <a:picLocks noChangeAspect="1"/>
          </p:cNvPicPr>
          <p:nvPr/>
        </p:nvPicPr>
        <p:blipFill rotWithShape="1">
          <a:blip r:embed="rId3"/>
          <a:srcRect l="44554" t="33814" r="15626" b="16896"/>
          <a:stretch/>
        </p:blipFill>
        <p:spPr>
          <a:xfrm>
            <a:off x="5043638" y="1825625"/>
            <a:ext cx="6806331" cy="4738988"/>
          </a:xfrm>
          <a:prstGeom prst="rect">
            <a:avLst/>
          </a:prstGeom>
        </p:spPr>
      </p:pic>
      <p:sp>
        <p:nvSpPr>
          <p:cNvPr id="5" name="Rounded Rectangle 4"/>
          <p:cNvSpPr/>
          <p:nvPr/>
        </p:nvSpPr>
        <p:spPr>
          <a:xfrm>
            <a:off x="342031" y="5772701"/>
            <a:ext cx="4383973" cy="80852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rPr>
              <a:t>Pre-capillary </a:t>
            </a:r>
            <a:r>
              <a:rPr lang="en-US" sz="4000" b="1" dirty="0">
                <a:solidFill>
                  <a:srgbClr val="FF0000"/>
                </a:solidFill>
              </a:rPr>
              <a:t>PH </a:t>
            </a:r>
          </a:p>
        </p:txBody>
      </p:sp>
    </p:spTree>
    <p:extLst>
      <p:ext uri="{BB962C8B-B14F-4D97-AF65-F5344CB8AC3E}">
        <p14:creationId xmlns:p14="http://schemas.microsoft.com/office/powerpoint/2010/main" xmlns="" val="323649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mn-lt"/>
              </a:rPr>
              <a:t>M-mode echocardiography</a:t>
            </a:r>
            <a:endParaRPr lang="en-US" b="1" dirty="0">
              <a:solidFill>
                <a:srgbClr val="FF0000"/>
              </a:solidFill>
              <a:latin typeface="+mn-lt"/>
            </a:endParaRPr>
          </a:p>
        </p:txBody>
      </p:sp>
      <p:sp>
        <p:nvSpPr>
          <p:cNvPr id="3" name="Content Placeholder 2"/>
          <p:cNvSpPr>
            <a:spLocks noGrp="1"/>
          </p:cNvSpPr>
          <p:nvPr>
            <p:ph idx="1"/>
          </p:nvPr>
        </p:nvSpPr>
        <p:spPr/>
        <p:txBody>
          <a:bodyPr/>
          <a:lstStyle/>
          <a:p>
            <a:pPr marL="0" indent="0">
              <a:buNone/>
            </a:pPr>
            <a:r>
              <a:rPr lang="en-US" b="1" dirty="0" smtClean="0">
                <a:solidFill>
                  <a:schemeClr val="accent5"/>
                </a:solidFill>
              </a:rPr>
              <a:t>3 abnormalities of the pulmonary valve</a:t>
            </a:r>
          </a:p>
          <a:p>
            <a:pPr marL="0" indent="0">
              <a:buNone/>
            </a:pPr>
            <a:endParaRPr lang="en-US" b="1" dirty="0" smtClean="0">
              <a:solidFill>
                <a:schemeClr val="accent5"/>
              </a:solidFill>
            </a:endParaRPr>
          </a:p>
          <a:p>
            <a:pPr marL="571500" indent="-571500">
              <a:lnSpc>
                <a:spcPct val="150000"/>
              </a:lnSpc>
              <a:buAutoNum type="romanLcPeriod"/>
            </a:pPr>
            <a:r>
              <a:rPr lang="en-US" dirty="0" smtClean="0"/>
              <a:t>Absent or diminished ‘a’ wave</a:t>
            </a:r>
          </a:p>
          <a:p>
            <a:pPr marL="571500" indent="-571500">
              <a:lnSpc>
                <a:spcPct val="150000"/>
              </a:lnSpc>
              <a:buAutoNum type="romanLcPeriod"/>
            </a:pPr>
            <a:r>
              <a:rPr lang="en-US" dirty="0" smtClean="0"/>
              <a:t>Mid-systolic notching </a:t>
            </a:r>
          </a:p>
          <a:p>
            <a:pPr marL="571500" indent="-571500">
              <a:lnSpc>
                <a:spcPct val="150000"/>
              </a:lnSpc>
              <a:buAutoNum type="romanLcPeriod"/>
            </a:pPr>
            <a:r>
              <a:rPr lang="en-US" dirty="0" smtClean="0"/>
              <a:t>Increased right ventricular pre-ejection period to ejection time (RVPEP/RVET) ratio</a:t>
            </a:r>
            <a:endParaRPr lang="en-US" dirty="0"/>
          </a:p>
        </p:txBody>
      </p:sp>
    </p:spTree>
    <p:extLst>
      <p:ext uri="{BB962C8B-B14F-4D97-AF65-F5344CB8AC3E}">
        <p14:creationId xmlns:p14="http://schemas.microsoft.com/office/powerpoint/2010/main" xmlns="" val="18564485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440542" y="222148"/>
            <a:ext cx="7269378" cy="5105427"/>
          </a:xfrm>
        </p:spPr>
      </p:pic>
      <p:sp>
        <p:nvSpPr>
          <p:cNvPr id="5" name="TextBox 4"/>
          <p:cNvSpPr txBox="1"/>
          <p:nvPr/>
        </p:nvSpPr>
        <p:spPr>
          <a:xfrm>
            <a:off x="356135" y="5778930"/>
            <a:ext cx="11290434" cy="923330"/>
          </a:xfrm>
          <a:prstGeom prst="rect">
            <a:avLst/>
          </a:prstGeom>
          <a:noFill/>
        </p:spPr>
        <p:txBody>
          <a:bodyPr wrap="square" rtlCol="0">
            <a:spAutoFit/>
          </a:bodyPr>
          <a:lstStyle/>
          <a:p>
            <a:r>
              <a:rPr lang="en-US" dirty="0"/>
              <a:t>‘a’ – depth of the posterior deflection of pulmonary valve immediately following atrial contraction; correlates with the peak pressure gradient across pulmonary valve; normally measures 2-7mm</a:t>
            </a:r>
          </a:p>
          <a:p>
            <a:endParaRPr lang="en-US" dirty="0"/>
          </a:p>
        </p:txBody>
      </p:sp>
    </p:spTree>
    <p:extLst>
      <p:ext uri="{BB962C8B-B14F-4D97-AF65-F5344CB8AC3E}">
        <p14:creationId xmlns:p14="http://schemas.microsoft.com/office/powerpoint/2010/main" xmlns="" val="41535492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356561" y="1600201"/>
            <a:ext cx="7478878" cy="4525963"/>
          </a:xfrm>
        </p:spPr>
      </p:pic>
      <p:sp>
        <p:nvSpPr>
          <p:cNvPr id="5" name="TextBox 4"/>
          <p:cNvSpPr txBox="1"/>
          <p:nvPr/>
        </p:nvSpPr>
        <p:spPr>
          <a:xfrm>
            <a:off x="2356561" y="562937"/>
            <a:ext cx="7488832" cy="646331"/>
          </a:xfrm>
          <a:prstGeom prst="rect">
            <a:avLst/>
          </a:prstGeom>
          <a:noFill/>
        </p:spPr>
        <p:txBody>
          <a:bodyPr wrap="square" rtlCol="0">
            <a:spAutoFit/>
          </a:bodyPr>
          <a:lstStyle/>
          <a:p>
            <a:pPr algn="ctr"/>
            <a:r>
              <a:rPr lang="en-US" sz="3600" b="1" dirty="0" smtClean="0">
                <a:solidFill>
                  <a:srgbClr val="FF0000"/>
                </a:solidFill>
              </a:rPr>
              <a:t>‘</a:t>
            </a:r>
            <a:r>
              <a:rPr lang="en-US" sz="3600" b="1" dirty="0">
                <a:solidFill>
                  <a:srgbClr val="FF0000"/>
                </a:solidFill>
              </a:rPr>
              <a:t>W’ shaped pattern</a:t>
            </a:r>
          </a:p>
        </p:txBody>
      </p:sp>
    </p:spTree>
    <p:extLst>
      <p:ext uri="{BB962C8B-B14F-4D97-AF65-F5344CB8AC3E}">
        <p14:creationId xmlns:p14="http://schemas.microsoft.com/office/powerpoint/2010/main" xmlns="" val="18911043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47658"/>
          </a:xfrm>
        </p:spPr>
        <p:txBody>
          <a:bodyPr/>
          <a:lstStyle/>
          <a:p>
            <a:pPr algn="ctr"/>
            <a:r>
              <a:rPr lang="en-US" b="1" dirty="0">
                <a:solidFill>
                  <a:srgbClr val="FF0000"/>
                </a:solidFill>
                <a:latin typeface="+mn-lt"/>
              </a:rPr>
              <a:t>Pulmonary Vascular Resistance</a:t>
            </a:r>
          </a:p>
        </p:txBody>
      </p:sp>
      <p:sp>
        <p:nvSpPr>
          <p:cNvPr id="3" name="Content Placeholder 2"/>
          <p:cNvSpPr>
            <a:spLocks noGrp="1"/>
          </p:cNvSpPr>
          <p:nvPr>
            <p:ph idx="1"/>
          </p:nvPr>
        </p:nvSpPr>
        <p:spPr/>
        <p:txBody>
          <a:bodyPr/>
          <a:lstStyle/>
          <a:p>
            <a:r>
              <a:rPr lang="en-US" b="1" dirty="0"/>
              <a:t>Pulmonary Artery Velocity </a:t>
            </a:r>
            <a:r>
              <a:rPr lang="en-US" b="1" dirty="0" smtClean="0"/>
              <a:t>Curve</a:t>
            </a:r>
          </a:p>
          <a:p>
            <a:endParaRPr lang="en-US" b="1" dirty="0"/>
          </a:p>
          <a:p>
            <a:r>
              <a:rPr lang="en-US" b="1" dirty="0"/>
              <a:t>Pulmonary Vascular Resistance Calculations</a:t>
            </a:r>
          </a:p>
        </p:txBody>
      </p:sp>
    </p:spTree>
    <p:extLst>
      <p:ext uri="{BB962C8B-B14F-4D97-AF65-F5344CB8AC3E}">
        <p14:creationId xmlns:p14="http://schemas.microsoft.com/office/powerpoint/2010/main" xmlns="" val="2711492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0281"/>
          </a:xfrm>
        </p:spPr>
        <p:txBody>
          <a:bodyPr/>
          <a:lstStyle/>
          <a:p>
            <a:pPr algn="ctr"/>
            <a:r>
              <a:rPr lang="en-US" b="1" dirty="0">
                <a:solidFill>
                  <a:srgbClr val="FF0000"/>
                </a:solidFill>
                <a:effectLst>
                  <a:outerShdw blurRad="38100" dist="38100" dir="2700000" algn="tl">
                    <a:srgbClr val="000000">
                      <a:alpha val="43137"/>
                    </a:srgbClr>
                  </a:outerShdw>
                </a:effectLst>
                <a:latin typeface="+mn-lt"/>
              </a:rPr>
              <a:t>Pulmonary Artery Velocity </a:t>
            </a:r>
            <a:r>
              <a:rPr lang="en-US" b="1" dirty="0" smtClean="0">
                <a:solidFill>
                  <a:srgbClr val="FF0000"/>
                </a:solidFill>
                <a:effectLst>
                  <a:outerShdw blurRad="38100" dist="38100" dir="2700000" algn="tl">
                    <a:srgbClr val="000000">
                      <a:alpha val="43137"/>
                    </a:srgbClr>
                  </a:outerShdw>
                </a:effectLst>
                <a:latin typeface="+mn-lt"/>
              </a:rPr>
              <a:t>Curve</a:t>
            </a:r>
            <a:endParaRPr lang="en-US" b="1" dirty="0">
              <a:solidFill>
                <a:srgbClr val="FF0000"/>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p:txBody>
          <a:bodyPr/>
          <a:lstStyle/>
          <a:p>
            <a:pPr>
              <a:lnSpc>
                <a:spcPct val="150000"/>
              </a:lnSpc>
            </a:pPr>
            <a:r>
              <a:rPr lang="en-US" dirty="0" smtClean="0"/>
              <a:t>Findings </a:t>
            </a:r>
            <a:r>
              <a:rPr lang="en-US" dirty="0"/>
              <a:t>suggesting that the shapes of these </a:t>
            </a:r>
            <a:r>
              <a:rPr lang="en-US" dirty="0" smtClean="0"/>
              <a:t>velocity curves </a:t>
            </a:r>
          </a:p>
          <a:p>
            <a:pPr lvl="1">
              <a:lnSpc>
                <a:spcPct val="150000"/>
              </a:lnSpc>
            </a:pPr>
            <a:endParaRPr lang="en-US" dirty="0" smtClean="0"/>
          </a:p>
          <a:p>
            <a:pPr lvl="1">
              <a:lnSpc>
                <a:spcPct val="150000"/>
              </a:lnSpc>
            </a:pPr>
            <a:r>
              <a:rPr lang="en-US" dirty="0" smtClean="0"/>
              <a:t>Downstream </a:t>
            </a:r>
            <a:r>
              <a:rPr lang="en-US" dirty="0"/>
              <a:t>resistance </a:t>
            </a:r>
            <a:r>
              <a:rPr lang="en-US" dirty="0" smtClean="0"/>
              <a:t>or impedance</a:t>
            </a:r>
            <a:endParaRPr lang="en-US" dirty="0"/>
          </a:p>
        </p:txBody>
      </p:sp>
    </p:spTree>
    <p:extLst>
      <p:ext uri="{BB962C8B-B14F-4D97-AF65-F5344CB8AC3E}">
        <p14:creationId xmlns:p14="http://schemas.microsoft.com/office/powerpoint/2010/main" xmlns="" val="775137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dirty="0">
                <a:solidFill>
                  <a:srgbClr val="FF0000"/>
                </a:solidFill>
                <a:latin typeface="+mn-lt"/>
              </a:rPr>
              <a:t>Delay in Recognition of Pulmonary Arterial Hypertension</a:t>
            </a:r>
            <a:r>
              <a:rPr lang="en-US" dirty="0">
                <a:solidFill>
                  <a:srgbClr val="FF0000"/>
                </a:solidFill>
              </a:rPr>
              <a:t/>
            </a:r>
            <a:br>
              <a:rPr lang="en-US" dirty="0">
                <a:solidFill>
                  <a:srgbClr val="FF0000"/>
                </a:solidFill>
              </a:rPr>
            </a:br>
            <a:endParaRPr lang="en-US" dirty="0">
              <a:solidFill>
                <a:srgbClr val="FF0000"/>
              </a:solidFill>
            </a:endParaRPr>
          </a:p>
        </p:txBody>
      </p:sp>
      <p:sp>
        <p:nvSpPr>
          <p:cNvPr id="3" name="Content Placeholder 2"/>
          <p:cNvSpPr>
            <a:spLocks noGrp="1"/>
          </p:cNvSpPr>
          <p:nvPr>
            <p:ph idx="1"/>
          </p:nvPr>
        </p:nvSpPr>
        <p:spPr>
          <a:xfrm>
            <a:off x="838200" y="1498366"/>
            <a:ext cx="10515600" cy="4351338"/>
          </a:xfrm>
        </p:spPr>
        <p:txBody>
          <a:bodyPr/>
          <a:lstStyle/>
          <a:p>
            <a:pPr>
              <a:lnSpc>
                <a:spcPct val="200000"/>
              </a:lnSpc>
            </a:pPr>
            <a:r>
              <a:rPr lang="en-US" dirty="0" smtClean="0"/>
              <a:t>1 in 5 patients </a:t>
            </a:r>
          </a:p>
          <a:p>
            <a:pPr>
              <a:lnSpc>
                <a:spcPct val="200000"/>
              </a:lnSpc>
            </a:pPr>
            <a:r>
              <a:rPr lang="en-US" dirty="0" smtClean="0"/>
              <a:t>REVEAL Registry who were diagnosed with PAH</a:t>
            </a:r>
          </a:p>
          <a:p>
            <a:pPr>
              <a:lnSpc>
                <a:spcPct val="200000"/>
              </a:lnSpc>
            </a:pPr>
            <a:r>
              <a:rPr lang="en-US" dirty="0" smtClean="0"/>
              <a:t>Symptoms for &gt; 2 years before</a:t>
            </a:r>
            <a:endParaRPr lang="en-US" dirty="0"/>
          </a:p>
        </p:txBody>
      </p:sp>
      <p:sp>
        <p:nvSpPr>
          <p:cNvPr id="4" name="TextBox 3"/>
          <p:cNvSpPr txBox="1"/>
          <p:nvPr/>
        </p:nvSpPr>
        <p:spPr>
          <a:xfrm>
            <a:off x="838200" y="5743826"/>
            <a:ext cx="10596613" cy="923330"/>
          </a:xfrm>
          <a:prstGeom prst="rect">
            <a:avLst/>
          </a:prstGeom>
          <a:noFill/>
        </p:spPr>
        <p:txBody>
          <a:bodyPr wrap="square" rtlCol="0">
            <a:spAutoFit/>
          </a:bodyPr>
          <a:lstStyle/>
          <a:p>
            <a:pPr algn="ctr"/>
            <a:r>
              <a:rPr lang="en-US" dirty="0" smtClean="0">
                <a:solidFill>
                  <a:schemeClr val="accent5"/>
                </a:solidFill>
              </a:rPr>
              <a:t>Brown LM, Chen H, Halpern S, Taichman D, </a:t>
            </a:r>
            <a:r>
              <a:rPr lang="en-US" dirty="0" err="1" smtClean="0">
                <a:solidFill>
                  <a:schemeClr val="accent5"/>
                </a:solidFill>
              </a:rPr>
              <a:t>McGoon</a:t>
            </a:r>
            <a:r>
              <a:rPr lang="en-US" dirty="0" smtClean="0">
                <a:solidFill>
                  <a:schemeClr val="accent5"/>
                </a:solidFill>
              </a:rPr>
              <a:t> MD, Farber HW, Frost AE, </a:t>
            </a:r>
            <a:r>
              <a:rPr lang="en-US" dirty="0" err="1" smtClean="0">
                <a:solidFill>
                  <a:schemeClr val="accent5"/>
                </a:solidFill>
              </a:rPr>
              <a:t>Liou</a:t>
            </a:r>
            <a:r>
              <a:rPr lang="en-US" dirty="0" smtClean="0">
                <a:solidFill>
                  <a:schemeClr val="accent5"/>
                </a:solidFill>
              </a:rPr>
              <a:t> TG, Turner M, </a:t>
            </a:r>
            <a:r>
              <a:rPr lang="en-US" dirty="0" err="1" smtClean="0">
                <a:solidFill>
                  <a:schemeClr val="accent5"/>
                </a:solidFill>
              </a:rPr>
              <a:t>Feldkircher</a:t>
            </a:r>
            <a:r>
              <a:rPr lang="en-US" dirty="0" smtClean="0">
                <a:solidFill>
                  <a:schemeClr val="accent5"/>
                </a:solidFill>
              </a:rPr>
              <a:t> K, Miller DP, Elliott CG. Delay in recognition of pulmonary arterial hypertension: factors identified from the REVEAL Registry. Chest. 2011 Jul;140(1):19-26.</a:t>
            </a:r>
            <a:endParaRPr lang="en-US" dirty="0">
              <a:solidFill>
                <a:schemeClr val="accent5"/>
              </a:solidFill>
            </a:endParaRPr>
          </a:p>
        </p:txBody>
      </p:sp>
      <p:pic>
        <p:nvPicPr>
          <p:cNvPr id="9" name="Picture 8"/>
          <p:cNvPicPr>
            <a:picLocks noChangeAspect="1"/>
          </p:cNvPicPr>
          <p:nvPr/>
        </p:nvPicPr>
        <p:blipFill>
          <a:blip r:embed="rId2"/>
          <a:stretch>
            <a:fillRect/>
          </a:stretch>
        </p:blipFill>
        <p:spPr>
          <a:xfrm>
            <a:off x="945489" y="1147044"/>
            <a:ext cx="8144962" cy="4596782"/>
          </a:xfrm>
          <a:prstGeom prst="rect">
            <a:avLst/>
          </a:prstGeom>
        </p:spPr>
      </p:pic>
    </p:spTree>
    <p:extLst>
      <p:ext uri="{BB962C8B-B14F-4D97-AF65-F5344CB8AC3E}">
        <p14:creationId xmlns:p14="http://schemas.microsoft.com/office/powerpoint/2010/main" xmlns="" val="64730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5976" t="24405" r="11718" b="21621"/>
          <a:stretch/>
        </p:blipFill>
        <p:spPr>
          <a:xfrm>
            <a:off x="1866098" y="365125"/>
            <a:ext cx="8459804" cy="6071156"/>
          </a:xfrm>
          <a:prstGeom prst="rect">
            <a:avLst/>
          </a:prstGeom>
        </p:spPr>
      </p:pic>
      <p:sp>
        <p:nvSpPr>
          <p:cNvPr id="5" name="Rounded Rectangle 4"/>
          <p:cNvSpPr/>
          <p:nvPr/>
        </p:nvSpPr>
        <p:spPr>
          <a:xfrm>
            <a:off x="2948539" y="904774"/>
            <a:ext cx="6294922" cy="140528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FF0000"/>
              </a:solidFill>
            </a:endParaRPr>
          </a:p>
          <a:p>
            <a:pPr algn="ctr"/>
            <a:r>
              <a:rPr lang="en-US" sz="3200" b="1" dirty="0" smtClean="0">
                <a:solidFill>
                  <a:srgbClr val="FF0000"/>
                </a:solidFill>
              </a:rPr>
              <a:t>&lt; 105 </a:t>
            </a:r>
            <a:r>
              <a:rPr lang="en-US" sz="3200" b="1" dirty="0">
                <a:solidFill>
                  <a:srgbClr val="FF0000"/>
                </a:solidFill>
              </a:rPr>
              <a:t>ms </a:t>
            </a:r>
            <a:r>
              <a:rPr lang="en-US" sz="3200" b="1" dirty="0" smtClean="0">
                <a:solidFill>
                  <a:srgbClr val="FF0000"/>
                </a:solidFill>
                <a:sym typeface="Wingdings" panose="05000000000000000000" pitchFamily="2" charset="2"/>
              </a:rPr>
              <a:t> M</a:t>
            </a:r>
            <a:r>
              <a:rPr lang="en-US" sz="3200" b="1" dirty="0" smtClean="0">
                <a:solidFill>
                  <a:srgbClr val="FF0000"/>
                </a:solidFill>
              </a:rPr>
              <a:t>arker </a:t>
            </a:r>
            <a:r>
              <a:rPr lang="en-US" sz="3200" b="1" dirty="0">
                <a:solidFill>
                  <a:srgbClr val="FF0000"/>
                </a:solidFill>
              </a:rPr>
              <a:t>of raised PAP 	</a:t>
            </a:r>
          </a:p>
        </p:txBody>
      </p:sp>
    </p:spTree>
    <p:extLst>
      <p:ext uri="{BB962C8B-B14F-4D97-AF65-F5344CB8AC3E}">
        <p14:creationId xmlns:p14="http://schemas.microsoft.com/office/powerpoint/2010/main" xmlns="" val="247910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9997"/>
            <a:ext cx="10515600" cy="741780"/>
          </a:xfrm>
        </p:spPr>
        <p:txBody>
          <a:bodyPr/>
          <a:lstStyle/>
          <a:p>
            <a:pPr algn="ctr"/>
            <a:r>
              <a:rPr lang="en-US" b="1" dirty="0">
                <a:solidFill>
                  <a:srgbClr val="FF0000"/>
                </a:solidFill>
                <a:latin typeface="+mn-lt"/>
              </a:rPr>
              <a:t>Pulmonary Vascular </a:t>
            </a:r>
            <a:r>
              <a:rPr lang="en-US" b="1" dirty="0" smtClean="0">
                <a:solidFill>
                  <a:srgbClr val="FF0000"/>
                </a:solidFill>
                <a:latin typeface="+mn-lt"/>
              </a:rPr>
              <a:t>Resistance</a:t>
            </a:r>
            <a:endParaRPr lang="en-US" b="1" dirty="0">
              <a:solidFill>
                <a:srgbClr val="FF0000"/>
              </a:solidFill>
              <a:latin typeface="+mn-lt"/>
            </a:endParaRPr>
          </a:p>
        </p:txBody>
      </p:sp>
      <p:sp>
        <p:nvSpPr>
          <p:cNvPr id="3" name="Content Placeholder 2"/>
          <p:cNvSpPr>
            <a:spLocks noGrp="1"/>
          </p:cNvSpPr>
          <p:nvPr>
            <p:ph idx="1"/>
          </p:nvPr>
        </p:nvSpPr>
        <p:spPr>
          <a:xfrm>
            <a:off x="385011" y="1790299"/>
            <a:ext cx="11438020" cy="4427980"/>
          </a:xfrm>
        </p:spPr>
        <p:txBody>
          <a:bodyPr/>
          <a:lstStyle/>
          <a:p>
            <a:pPr marL="0" indent="0" algn="ctr">
              <a:buNone/>
            </a:pPr>
            <a:r>
              <a:rPr lang="en-US" dirty="0" smtClean="0"/>
              <a:t>Pressure </a:t>
            </a:r>
            <a:r>
              <a:rPr lang="en-US" dirty="0"/>
              <a:t>drop across the pulmonary bed </a:t>
            </a:r>
            <a:r>
              <a:rPr lang="en-US" dirty="0" smtClean="0"/>
              <a:t>(MSAP – MLAP)</a:t>
            </a:r>
            <a:endParaRPr lang="en-US" dirty="0"/>
          </a:p>
          <a:p>
            <a:pPr marL="0" indent="0" algn="ctr">
              <a:buNone/>
            </a:pPr>
            <a:r>
              <a:rPr lang="en-US" dirty="0" smtClean="0"/>
              <a:t>Stroke </a:t>
            </a:r>
            <a:r>
              <a:rPr lang="en-US" dirty="0"/>
              <a:t>volume (SV</a:t>
            </a:r>
            <a:r>
              <a:rPr lang="en-US" dirty="0" smtClean="0"/>
              <a:t>)</a:t>
            </a:r>
            <a:endParaRPr lang="en-US" dirty="0"/>
          </a:p>
        </p:txBody>
      </p:sp>
      <p:cxnSp>
        <p:nvCxnSpPr>
          <p:cNvPr id="5" name="Straight Connector 4"/>
          <p:cNvCxnSpPr/>
          <p:nvPr/>
        </p:nvCxnSpPr>
        <p:spPr>
          <a:xfrm>
            <a:off x="3089709" y="23100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111141" y="2300438"/>
            <a:ext cx="7969718" cy="96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a:srcRect l="58347" t="72865" r="20343" b="22968"/>
          <a:stretch/>
        </p:blipFill>
        <p:spPr>
          <a:xfrm>
            <a:off x="2425566" y="3291839"/>
            <a:ext cx="6825150" cy="750771"/>
          </a:xfrm>
          <a:prstGeom prst="rect">
            <a:avLst/>
          </a:prstGeom>
        </p:spPr>
      </p:pic>
      <p:sp>
        <p:nvSpPr>
          <p:cNvPr id="10" name="Rectangle 9"/>
          <p:cNvSpPr/>
          <p:nvPr/>
        </p:nvSpPr>
        <p:spPr>
          <a:xfrm>
            <a:off x="838199" y="4761112"/>
            <a:ext cx="5581851" cy="1384995"/>
          </a:xfrm>
          <a:prstGeom prst="rect">
            <a:avLst/>
          </a:prstGeom>
        </p:spPr>
        <p:txBody>
          <a:bodyPr wrap="square">
            <a:spAutoFit/>
          </a:bodyPr>
          <a:lstStyle/>
          <a:p>
            <a:pPr marL="285750" indent="-285750">
              <a:buFont typeface="Arial" panose="020B0604020202020204" pitchFamily="34" charset="0"/>
              <a:buChar char="•"/>
            </a:pPr>
            <a:r>
              <a:rPr lang="en-US" sz="2800" b="1" dirty="0" smtClean="0"/>
              <a:t>Normal </a:t>
            </a:r>
            <a:r>
              <a:rPr lang="en-US" sz="2800" b="1" dirty="0"/>
              <a:t>is </a:t>
            </a:r>
            <a:r>
              <a:rPr lang="en-US" sz="2800" b="1" dirty="0" smtClean="0">
                <a:solidFill>
                  <a:srgbClr val="FF0000"/>
                </a:solidFill>
              </a:rPr>
              <a:t>&lt; 1.5 Wood units</a:t>
            </a:r>
            <a:endParaRPr lang="en-US" sz="2800" b="1" dirty="0">
              <a:solidFill>
                <a:srgbClr val="FF0000"/>
              </a:solidFill>
            </a:endParaRPr>
          </a:p>
          <a:p>
            <a:pPr marL="285750" indent="-285750">
              <a:buFont typeface="Arial" panose="020B0604020202020204" pitchFamily="34" charset="0"/>
              <a:buChar char="•"/>
            </a:pPr>
            <a:endParaRPr lang="en-US" sz="2800" b="1" dirty="0" smtClean="0">
              <a:solidFill>
                <a:srgbClr val="FF0000"/>
              </a:solidFill>
            </a:endParaRPr>
          </a:p>
          <a:p>
            <a:r>
              <a:rPr lang="en-US" sz="2800" b="1" dirty="0" smtClean="0">
                <a:solidFill>
                  <a:srgbClr val="FF0000"/>
                </a:solidFill>
              </a:rPr>
              <a:t>                       &lt; 120 </a:t>
            </a:r>
            <a:r>
              <a:rPr lang="en-US" sz="2800" b="1" dirty="0">
                <a:solidFill>
                  <a:srgbClr val="FF0000"/>
                </a:solidFill>
              </a:rPr>
              <a:t>dynes/s/cm-5</a:t>
            </a:r>
          </a:p>
        </p:txBody>
      </p:sp>
    </p:spTree>
    <p:extLst>
      <p:ext uri="{BB962C8B-B14F-4D97-AF65-F5344CB8AC3E}">
        <p14:creationId xmlns:p14="http://schemas.microsoft.com/office/powerpoint/2010/main" xmlns="" val="30781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05" y="240632"/>
            <a:ext cx="11675445" cy="6362299"/>
          </a:xfrm>
        </p:spPr>
        <p:txBody>
          <a:bodyPr>
            <a:normAutofit/>
          </a:bodyPr>
          <a:lstStyle/>
          <a:p>
            <a:r>
              <a:rPr lang="en-US" dirty="0" smtClean="0"/>
              <a:t>Estimate </a:t>
            </a:r>
            <a:r>
              <a:rPr lang="en-US" dirty="0"/>
              <a:t>the pressure drop across the </a:t>
            </a:r>
            <a:r>
              <a:rPr lang="en-US" dirty="0" smtClean="0"/>
              <a:t>pulmonary bed </a:t>
            </a:r>
            <a:r>
              <a:rPr lang="en-US" dirty="0"/>
              <a:t>using </a:t>
            </a:r>
          </a:p>
          <a:p>
            <a:endParaRPr lang="en-US" dirty="0" smtClean="0"/>
          </a:p>
          <a:p>
            <a:endParaRPr lang="en-US" dirty="0"/>
          </a:p>
          <a:p>
            <a:r>
              <a:rPr lang="en-US" b="1" dirty="0" smtClean="0">
                <a:solidFill>
                  <a:srgbClr val="0070C0"/>
                </a:solidFill>
              </a:rPr>
              <a:t>Peak </a:t>
            </a:r>
            <a:r>
              <a:rPr lang="en-US" b="1" dirty="0">
                <a:solidFill>
                  <a:srgbClr val="0070C0"/>
                </a:solidFill>
              </a:rPr>
              <a:t>tricuspid regurgitant jet </a:t>
            </a:r>
            <a:r>
              <a:rPr lang="en-US" b="1" dirty="0" smtClean="0">
                <a:solidFill>
                  <a:srgbClr val="0070C0"/>
                </a:solidFill>
              </a:rPr>
              <a:t>velocity (</a:t>
            </a:r>
            <a:r>
              <a:rPr lang="en-US" b="1" i="1" dirty="0" smtClean="0">
                <a:solidFill>
                  <a:srgbClr val="0070C0"/>
                </a:solidFill>
              </a:rPr>
              <a:t>V</a:t>
            </a:r>
            <a:r>
              <a:rPr lang="en-US" b="1" dirty="0" smtClean="0">
                <a:solidFill>
                  <a:srgbClr val="0070C0"/>
                </a:solidFill>
              </a:rPr>
              <a:t>TR </a:t>
            </a:r>
            <a:r>
              <a:rPr lang="en-US" b="1" dirty="0">
                <a:solidFill>
                  <a:srgbClr val="0070C0"/>
                </a:solidFill>
              </a:rPr>
              <a:t>in m/s) </a:t>
            </a:r>
            <a:r>
              <a:rPr lang="en-US" dirty="0"/>
              <a:t>(ignoring LA pressure) </a:t>
            </a:r>
          </a:p>
          <a:p>
            <a:endParaRPr lang="en-US" dirty="0" smtClean="0"/>
          </a:p>
          <a:p>
            <a:endParaRPr lang="en-US" dirty="0"/>
          </a:p>
          <a:p>
            <a:r>
              <a:rPr lang="en-US" dirty="0" smtClean="0"/>
              <a:t>Estimate stroke </a:t>
            </a:r>
            <a:r>
              <a:rPr lang="en-US" dirty="0"/>
              <a:t>volume using </a:t>
            </a:r>
          </a:p>
          <a:p>
            <a:endParaRPr lang="en-US" dirty="0" smtClean="0"/>
          </a:p>
          <a:p>
            <a:endParaRPr lang="en-US" dirty="0"/>
          </a:p>
          <a:p>
            <a:r>
              <a:rPr lang="en-US" b="1" dirty="0" smtClean="0">
                <a:solidFill>
                  <a:srgbClr val="0070C0"/>
                </a:solidFill>
              </a:rPr>
              <a:t>Velocity-time </a:t>
            </a:r>
            <a:r>
              <a:rPr lang="en-US" b="1" dirty="0">
                <a:solidFill>
                  <a:srgbClr val="0070C0"/>
                </a:solidFill>
              </a:rPr>
              <a:t>integral of </a:t>
            </a:r>
            <a:r>
              <a:rPr lang="en-US" b="1" dirty="0" smtClean="0">
                <a:solidFill>
                  <a:srgbClr val="0070C0"/>
                </a:solidFill>
              </a:rPr>
              <a:t>flow in </a:t>
            </a:r>
            <a:r>
              <a:rPr lang="en-US" b="1" dirty="0">
                <a:solidFill>
                  <a:srgbClr val="0070C0"/>
                </a:solidFill>
              </a:rPr>
              <a:t>the RV outflow tract </a:t>
            </a:r>
            <a:r>
              <a:rPr lang="en-US" dirty="0"/>
              <a:t>(VTI</a:t>
            </a:r>
            <a:r>
              <a:rPr lang="en-US" b="1" baseline="-25000" dirty="0"/>
              <a:t>RVOT</a:t>
            </a:r>
            <a:r>
              <a:rPr lang="en-US" dirty="0"/>
              <a:t> in </a:t>
            </a:r>
            <a:r>
              <a:rPr lang="en-US" dirty="0" smtClean="0"/>
              <a:t>cm)</a:t>
            </a:r>
          </a:p>
          <a:p>
            <a:endParaRPr lang="en-US" dirty="0"/>
          </a:p>
          <a:p>
            <a:r>
              <a:rPr lang="en-US" dirty="0" smtClean="0"/>
              <a:t>Ratio is </a:t>
            </a:r>
            <a:r>
              <a:rPr lang="en-US" dirty="0"/>
              <a:t>multiplied by 10 to approximate </a:t>
            </a:r>
            <a:r>
              <a:rPr lang="en-US" dirty="0" smtClean="0"/>
              <a:t>PVR </a:t>
            </a:r>
            <a:r>
              <a:rPr lang="en-US" dirty="0"/>
              <a:t>in Wood units</a:t>
            </a:r>
          </a:p>
        </p:txBody>
      </p:sp>
      <p:sp>
        <p:nvSpPr>
          <p:cNvPr id="4" name="Down Arrow 3"/>
          <p:cNvSpPr/>
          <p:nvPr/>
        </p:nvSpPr>
        <p:spPr>
          <a:xfrm>
            <a:off x="2762451" y="837399"/>
            <a:ext cx="308009" cy="8085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2762451" y="3906253"/>
            <a:ext cx="308009" cy="8085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2681" t="84564" r="58476" b="11919"/>
          <a:stretch/>
        </p:blipFill>
        <p:spPr>
          <a:xfrm>
            <a:off x="375385" y="2198571"/>
            <a:ext cx="11003132" cy="1155031"/>
          </a:xfrm>
          <a:prstGeom prst="rect">
            <a:avLst/>
          </a:prstGeom>
        </p:spPr>
      </p:pic>
    </p:spTree>
    <p:extLst>
      <p:ext uri="{BB962C8B-B14F-4D97-AF65-F5344CB8AC3E}">
        <p14:creationId xmlns:p14="http://schemas.microsoft.com/office/powerpoint/2010/main" xmlns="" val="309754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496"/>
            <a:ext cx="10515600" cy="921302"/>
          </a:xfrm>
        </p:spPr>
        <p:txBody>
          <a:bodyPr/>
          <a:lstStyle/>
          <a:p>
            <a:pPr algn="ctr"/>
            <a:r>
              <a:rPr lang="en-US" b="1" dirty="0">
                <a:solidFill>
                  <a:srgbClr val="FF0000"/>
                </a:solidFill>
                <a:latin typeface="+mn-lt"/>
              </a:rPr>
              <a:t>Estimation of Right Atrial Pressure</a:t>
            </a:r>
          </a:p>
        </p:txBody>
      </p:sp>
      <p:sp>
        <p:nvSpPr>
          <p:cNvPr id="3" name="Content Placeholder 2"/>
          <p:cNvSpPr>
            <a:spLocks noGrp="1"/>
          </p:cNvSpPr>
          <p:nvPr>
            <p:ph idx="1"/>
          </p:nvPr>
        </p:nvSpPr>
        <p:spPr/>
        <p:txBody>
          <a:bodyPr/>
          <a:lstStyle/>
          <a:p>
            <a:r>
              <a:rPr lang="en-US" dirty="0" smtClean="0"/>
              <a:t>Estimated </a:t>
            </a:r>
            <a:r>
              <a:rPr lang="en-US" dirty="0"/>
              <a:t>from </a:t>
            </a:r>
            <a:r>
              <a:rPr lang="en-US" dirty="0" smtClean="0"/>
              <a:t>inferior </a:t>
            </a:r>
            <a:r>
              <a:rPr lang="en-US" dirty="0"/>
              <a:t>vena cava during </a:t>
            </a:r>
            <a:r>
              <a:rPr lang="en-US" dirty="0" smtClean="0"/>
              <a:t>respiration</a:t>
            </a:r>
          </a:p>
          <a:p>
            <a:endParaRPr lang="en-US" dirty="0"/>
          </a:p>
          <a:p>
            <a:r>
              <a:rPr lang="en-US" dirty="0" smtClean="0"/>
              <a:t>Subcostal window</a:t>
            </a:r>
          </a:p>
          <a:p>
            <a:endParaRPr lang="en-US" dirty="0"/>
          </a:p>
          <a:p>
            <a:endParaRPr lang="en-US" dirty="0"/>
          </a:p>
        </p:txBody>
      </p:sp>
      <p:pic>
        <p:nvPicPr>
          <p:cNvPr id="5" name="Picture 4"/>
          <p:cNvPicPr>
            <a:picLocks noChangeAspect="1"/>
          </p:cNvPicPr>
          <p:nvPr/>
        </p:nvPicPr>
        <p:blipFill rotWithShape="1">
          <a:blip r:embed="rId2"/>
          <a:srcRect l="16974" t="29606" r="12350" b="39584"/>
          <a:stretch/>
        </p:blipFill>
        <p:spPr>
          <a:xfrm>
            <a:off x="838200" y="4203967"/>
            <a:ext cx="10245038" cy="2512194"/>
          </a:xfrm>
          <a:prstGeom prst="rect">
            <a:avLst/>
          </a:prstGeom>
        </p:spPr>
      </p:pic>
      <p:pic>
        <p:nvPicPr>
          <p:cNvPr id="6" name="Picture 5"/>
          <p:cNvPicPr>
            <a:picLocks noChangeAspect="1"/>
          </p:cNvPicPr>
          <p:nvPr/>
        </p:nvPicPr>
        <p:blipFill rotWithShape="1">
          <a:blip r:embed="rId3"/>
          <a:srcRect l="25884" t="26844" r="21428" b="16955"/>
          <a:stretch/>
        </p:blipFill>
        <p:spPr>
          <a:xfrm>
            <a:off x="2464870" y="132962"/>
            <a:ext cx="6785008" cy="4071005"/>
          </a:xfrm>
          <a:prstGeom prst="rect">
            <a:avLst/>
          </a:prstGeom>
        </p:spPr>
      </p:pic>
    </p:spTree>
    <p:extLst>
      <p:ext uri="{BB962C8B-B14F-4D97-AF65-F5344CB8AC3E}">
        <p14:creationId xmlns:p14="http://schemas.microsoft.com/office/powerpoint/2010/main" xmlns="" val="15550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1386" t="14451" r="48922" b="22506"/>
          <a:stretch/>
        </p:blipFill>
        <p:spPr>
          <a:xfrm>
            <a:off x="2703496" y="365125"/>
            <a:ext cx="6785008" cy="6061843"/>
          </a:xfrm>
          <a:prstGeom prst="rect">
            <a:avLst/>
          </a:prstGeom>
        </p:spPr>
      </p:pic>
    </p:spTree>
    <p:extLst>
      <p:ext uri="{BB962C8B-B14F-4D97-AF65-F5344CB8AC3E}">
        <p14:creationId xmlns:p14="http://schemas.microsoft.com/office/powerpoint/2010/main" xmlns="" val="30752332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2756" t="34580" r="9975" b="34894"/>
          <a:stretch/>
        </p:blipFill>
        <p:spPr>
          <a:xfrm>
            <a:off x="197783" y="2085322"/>
            <a:ext cx="11796433" cy="2621431"/>
          </a:xfrm>
          <a:prstGeom prst="rect">
            <a:avLst/>
          </a:prstGeom>
        </p:spPr>
      </p:pic>
    </p:spTree>
    <p:extLst>
      <p:ext uri="{BB962C8B-B14F-4D97-AF65-F5344CB8AC3E}">
        <p14:creationId xmlns:p14="http://schemas.microsoft.com/office/powerpoint/2010/main" xmlns="" val="31142477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061" y="365125"/>
            <a:ext cx="11077876" cy="1325563"/>
          </a:xfrm>
        </p:spPr>
        <p:txBody>
          <a:bodyPr>
            <a:normAutofit/>
          </a:bodyPr>
          <a:lstStyle/>
          <a:p>
            <a:pPr algn="ctr"/>
            <a:r>
              <a:rPr lang="en-US" sz="3600" b="1" dirty="0">
                <a:solidFill>
                  <a:srgbClr val="FF0000"/>
                </a:solidFill>
                <a:latin typeface="+mn-lt"/>
              </a:rPr>
              <a:t>Features which may suggest left heart disease causing PH </a:t>
            </a:r>
          </a:p>
        </p:txBody>
      </p:sp>
      <p:pic>
        <p:nvPicPr>
          <p:cNvPr id="4" name="Content Placeholder 3"/>
          <p:cNvPicPr>
            <a:picLocks noGrp="1" noChangeAspect="1"/>
          </p:cNvPicPr>
          <p:nvPr>
            <p:ph idx="1"/>
          </p:nvPr>
        </p:nvPicPr>
        <p:blipFill rotWithShape="1">
          <a:blip r:embed="rId2"/>
          <a:srcRect l="8650" t="53825" r="6865" b="22064"/>
          <a:stretch/>
        </p:blipFill>
        <p:spPr>
          <a:xfrm>
            <a:off x="459842" y="2079057"/>
            <a:ext cx="11272315" cy="1809549"/>
          </a:xfrm>
          <a:prstGeom prst="rect">
            <a:avLst/>
          </a:prstGeom>
          <a:ln w="28575">
            <a:solidFill>
              <a:schemeClr val="accent1"/>
            </a:solidFill>
          </a:ln>
        </p:spPr>
      </p:pic>
    </p:spTree>
    <p:extLst>
      <p:ext uri="{BB962C8B-B14F-4D97-AF65-F5344CB8AC3E}">
        <p14:creationId xmlns:p14="http://schemas.microsoft.com/office/powerpoint/2010/main" xmlns="" val="37589119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2"/>
          <a:srcRect l="9768" t="35908" r="5372" b="24055"/>
          <a:stretch/>
        </p:blipFill>
        <p:spPr>
          <a:xfrm>
            <a:off x="298385" y="1934678"/>
            <a:ext cx="11714428" cy="3108960"/>
          </a:xfrm>
          <a:prstGeom prst="rect">
            <a:avLst/>
          </a:prstGeom>
        </p:spPr>
      </p:pic>
    </p:spTree>
    <p:extLst>
      <p:ext uri="{BB962C8B-B14F-4D97-AF65-F5344CB8AC3E}">
        <p14:creationId xmlns:p14="http://schemas.microsoft.com/office/powerpoint/2010/main" xmlns="" val="26533848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9645" t="34802" r="26269" b="23170"/>
          <a:stretch/>
        </p:blipFill>
        <p:spPr>
          <a:xfrm>
            <a:off x="1801209" y="1597793"/>
            <a:ext cx="8584452" cy="3166713"/>
          </a:xfrm>
          <a:prstGeom prst="rect">
            <a:avLst/>
          </a:prstGeom>
        </p:spPr>
      </p:pic>
    </p:spTree>
    <p:extLst>
      <p:ext uri="{BB962C8B-B14F-4D97-AF65-F5344CB8AC3E}">
        <p14:creationId xmlns:p14="http://schemas.microsoft.com/office/powerpoint/2010/main" xmlns="" val="21348478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9645" t="28608" r="5552" b="22727"/>
          <a:stretch/>
        </p:blipFill>
        <p:spPr>
          <a:xfrm>
            <a:off x="490888" y="1357162"/>
            <a:ext cx="11480278" cy="3705726"/>
          </a:xfrm>
          <a:prstGeom prst="rect">
            <a:avLst/>
          </a:prstGeom>
        </p:spPr>
      </p:pic>
    </p:spTree>
    <p:extLst>
      <p:ext uri="{BB962C8B-B14F-4D97-AF65-F5344CB8AC3E}">
        <p14:creationId xmlns:p14="http://schemas.microsoft.com/office/powerpoint/2010/main" xmlns="" val="2289424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5820" t="19317" r="22916" b="6360"/>
          <a:stretch/>
        </p:blipFill>
        <p:spPr>
          <a:xfrm>
            <a:off x="1915426" y="107702"/>
            <a:ext cx="8123723" cy="6625170"/>
          </a:xfrm>
          <a:prstGeom prst="rect">
            <a:avLst/>
          </a:prstGeom>
        </p:spPr>
      </p:pic>
      <p:sp>
        <p:nvSpPr>
          <p:cNvPr id="2" name="Oval 1"/>
          <p:cNvSpPr/>
          <p:nvPr/>
        </p:nvSpPr>
        <p:spPr>
          <a:xfrm>
            <a:off x="1751798" y="128777"/>
            <a:ext cx="2079057" cy="57569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xmlns="" val="78115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2129"/>
            <a:ext cx="10515600" cy="818782"/>
          </a:xfrm>
        </p:spPr>
        <p:txBody>
          <a:bodyPr>
            <a:normAutofit/>
          </a:bodyPr>
          <a:lstStyle/>
          <a:p>
            <a:pPr algn="ctr"/>
            <a:r>
              <a:rPr lang="en-US" b="1" dirty="0" smtClean="0">
                <a:solidFill>
                  <a:srgbClr val="FF0000"/>
                </a:solidFill>
                <a:latin typeface="+mn-lt"/>
              </a:rPr>
              <a:t>NCCT / CECT Thorax</a:t>
            </a:r>
            <a:endParaRPr lang="en-US" b="1" dirty="0">
              <a:solidFill>
                <a:srgbClr val="FF0000"/>
              </a:solidFill>
              <a:latin typeface="+mn-lt"/>
            </a:endParaRPr>
          </a:p>
        </p:txBody>
      </p:sp>
      <p:sp>
        <p:nvSpPr>
          <p:cNvPr id="3" name="Content Placeholder 2"/>
          <p:cNvSpPr>
            <a:spLocks noGrp="1"/>
          </p:cNvSpPr>
          <p:nvPr>
            <p:ph idx="1"/>
          </p:nvPr>
        </p:nvSpPr>
        <p:spPr>
          <a:xfrm>
            <a:off x="519764" y="1020912"/>
            <a:ext cx="10834036" cy="5601270"/>
          </a:xfrm>
        </p:spPr>
        <p:txBody>
          <a:bodyPr>
            <a:normAutofit/>
          </a:bodyPr>
          <a:lstStyle/>
          <a:p>
            <a:pPr marL="514350" indent="-514350">
              <a:lnSpc>
                <a:spcPct val="200000"/>
              </a:lnSpc>
              <a:buFont typeface="+mj-lt"/>
              <a:buAutoNum type="arabicPeriod"/>
            </a:pPr>
            <a:r>
              <a:rPr lang="en-US" dirty="0"/>
              <a:t>PA </a:t>
            </a:r>
            <a:r>
              <a:rPr lang="en-US" dirty="0" smtClean="0"/>
              <a:t>diameter ≥ 30 mm</a:t>
            </a:r>
          </a:p>
          <a:p>
            <a:pPr marL="514350" indent="-514350">
              <a:lnSpc>
                <a:spcPct val="200000"/>
              </a:lnSpc>
              <a:buFont typeface="+mj-lt"/>
              <a:buAutoNum type="arabicPeriod"/>
            </a:pPr>
            <a:r>
              <a:rPr lang="en-US" dirty="0" smtClean="0"/>
              <a:t>RVOT </a:t>
            </a:r>
            <a:r>
              <a:rPr lang="en-US" dirty="0"/>
              <a:t>wall thickness ≥6 </a:t>
            </a:r>
            <a:r>
              <a:rPr lang="en-US" dirty="0" smtClean="0"/>
              <a:t>mm</a:t>
            </a:r>
          </a:p>
          <a:p>
            <a:pPr marL="514350" indent="-514350">
              <a:lnSpc>
                <a:spcPct val="200000"/>
              </a:lnSpc>
              <a:buFont typeface="+mj-lt"/>
              <a:buAutoNum type="arabicPeriod"/>
            </a:pPr>
            <a:r>
              <a:rPr lang="en-US" dirty="0" smtClean="0"/>
              <a:t>Septal </a:t>
            </a:r>
            <a:r>
              <a:rPr lang="en-US" dirty="0"/>
              <a:t>deviation </a:t>
            </a:r>
            <a:r>
              <a:rPr lang="en-US" dirty="0" smtClean="0"/>
              <a:t>≥ 140° or </a:t>
            </a:r>
            <a:r>
              <a:rPr lang="en-US" dirty="0"/>
              <a:t>RV:LV ratio </a:t>
            </a:r>
            <a:r>
              <a:rPr lang="en-US" dirty="0" smtClean="0"/>
              <a:t>≥ 1</a:t>
            </a:r>
          </a:p>
          <a:p>
            <a:pPr marL="514350" indent="-514350">
              <a:lnSpc>
                <a:spcPct val="200000"/>
              </a:lnSpc>
              <a:buFont typeface="+mj-lt"/>
              <a:buAutoNum type="arabicPeriod"/>
            </a:pPr>
            <a:endParaRPr lang="en-US" dirty="0"/>
          </a:p>
          <a:p>
            <a:pPr>
              <a:lnSpc>
                <a:spcPct val="200000"/>
              </a:lnSpc>
            </a:pPr>
            <a:r>
              <a:rPr lang="en-US" dirty="0" smtClean="0"/>
              <a:t>Parenchymal </a:t>
            </a:r>
            <a:r>
              <a:rPr lang="en-US" dirty="0"/>
              <a:t>lung </a:t>
            </a:r>
            <a:r>
              <a:rPr lang="en-US" dirty="0" smtClean="0"/>
              <a:t>disease</a:t>
            </a:r>
          </a:p>
          <a:p>
            <a:pPr>
              <a:lnSpc>
                <a:spcPct val="100000"/>
              </a:lnSpc>
            </a:pPr>
            <a:endParaRPr lang="en-US" dirty="0"/>
          </a:p>
        </p:txBody>
      </p:sp>
      <p:sp>
        <p:nvSpPr>
          <p:cNvPr id="4" name="Rounded Rectangle 3"/>
          <p:cNvSpPr/>
          <p:nvPr/>
        </p:nvSpPr>
        <p:spPr>
          <a:xfrm>
            <a:off x="6381549" y="1953928"/>
            <a:ext cx="5053263"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Highly </a:t>
            </a:r>
            <a:r>
              <a:rPr lang="en-US" sz="2800" b="1" dirty="0">
                <a:solidFill>
                  <a:srgbClr val="FF0000"/>
                </a:solidFill>
              </a:rPr>
              <a:t>predictive of PH</a:t>
            </a:r>
          </a:p>
        </p:txBody>
      </p:sp>
    </p:spTree>
    <p:extLst>
      <p:ext uri="{BB962C8B-B14F-4D97-AF65-F5344CB8AC3E}">
        <p14:creationId xmlns:p14="http://schemas.microsoft.com/office/powerpoint/2010/main" xmlns="" val="25153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373"/>
            <a:ext cx="10515600" cy="722530"/>
          </a:xfrm>
        </p:spPr>
        <p:txBody>
          <a:bodyPr/>
          <a:lstStyle/>
          <a:p>
            <a:pPr algn="ctr"/>
            <a:r>
              <a:rPr lang="en-US" b="1" dirty="0" smtClean="0">
                <a:solidFill>
                  <a:srgbClr val="FF0000"/>
                </a:solidFill>
                <a:latin typeface="+mn-lt"/>
              </a:rPr>
              <a:t>CTPA</a:t>
            </a:r>
            <a:endParaRPr lang="en-US" b="1" dirty="0">
              <a:solidFill>
                <a:srgbClr val="FF0000"/>
              </a:solidFill>
              <a:latin typeface="+mn-lt"/>
            </a:endParaRPr>
          </a:p>
        </p:txBody>
      </p:sp>
      <p:sp>
        <p:nvSpPr>
          <p:cNvPr id="3" name="Content Placeholder 2"/>
          <p:cNvSpPr>
            <a:spLocks noGrp="1"/>
          </p:cNvSpPr>
          <p:nvPr>
            <p:ph idx="1"/>
          </p:nvPr>
        </p:nvSpPr>
        <p:spPr>
          <a:xfrm>
            <a:off x="596765" y="1126155"/>
            <a:ext cx="11097929" cy="5438273"/>
          </a:xfrm>
        </p:spPr>
        <p:txBody>
          <a:bodyPr>
            <a:normAutofit lnSpcReduction="10000"/>
          </a:bodyPr>
          <a:lstStyle/>
          <a:p>
            <a:pPr>
              <a:lnSpc>
                <a:spcPct val="150000"/>
              </a:lnSpc>
            </a:pPr>
            <a:r>
              <a:rPr lang="en-US" dirty="0" smtClean="0"/>
              <a:t>To </a:t>
            </a:r>
            <a:r>
              <a:rPr lang="en-US" dirty="0"/>
              <a:t>detect </a:t>
            </a:r>
            <a:r>
              <a:rPr lang="en-US" b="1" dirty="0">
                <a:solidFill>
                  <a:schemeClr val="accent5"/>
                </a:solidFill>
              </a:rPr>
              <a:t>direct or indirect signs of </a:t>
            </a:r>
            <a:r>
              <a:rPr lang="en-US" b="1" dirty="0" smtClean="0">
                <a:solidFill>
                  <a:schemeClr val="accent5"/>
                </a:solidFill>
              </a:rPr>
              <a:t>CTEPH</a:t>
            </a:r>
          </a:p>
          <a:p>
            <a:pPr>
              <a:lnSpc>
                <a:spcPct val="150000"/>
              </a:lnSpc>
            </a:pPr>
            <a:r>
              <a:rPr lang="en-US" dirty="0" smtClean="0"/>
              <a:t>Sensitivity :</a:t>
            </a:r>
            <a:r>
              <a:rPr lang="en-US" dirty="0"/>
              <a:t>76% </a:t>
            </a:r>
            <a:endParaRPr lang="en-US" dirty="0" smtClean="0"/>
          </a:p>
          <a:p>
            <a:pPr>
              <a:lnSpc>
                <a:spcPct val="150000"/>
              </a:lnSpc>
            </a:pPr>
            <a:r>
              <a:rPr lang="en-US" dirty="0" smtClean="0"/>
              <a:t>Specificity : </a:t>
            </a:r>
            <a:r>
              <a:rPr lang="en-US" dirty="0"/>
              <a:t>96</a:t>
            </a:r>
            <a:r>
              <a:rPr lang="en-US" dirty="0" smtClean="0"/>
              <a:t>%</a:t>
            </a:r>
          </a:p>
          <a:p>
            <a:pPr>
              <a:lnSpc>
                <a:spcPct val="150000"/>
              </a:lnSpc>
            </a:pPr>
            <a:r>
              <a:rPr lang="en-US" dirty="0" smtClean="0"/>
              <a:t>Detect </a:t>
            </a:r>
            <a:r>
              <a:rPr lang="en-US" dirty="0"/>
              <a:t>other </a:t>
            </a:r>
            <a:r>
              <a:rPr lang="en-US" dirty="0" smtClean="0"/>
              <a:t>CVS abnormalities</a:t>
            </a:r>
          </a:p>
          <a:p>
            <a:pPr lvl="1">
              <a:lnSpc>
                <a:spcPct val="150000"/>
              </a:lnSpc>
            </a:pPr>
            <a:r>
              <a:rPr lang="en-US" dirty="0" smtClean="0"/>
              <a:t>Intracardiac shunts</a:t>
            </a:r>
          </a:p>
          <a:p>
            <a:pPr lvl="1">
              <a:lnSpc>
                <a:spcPct val="150000"/>
              </a:lnSpc>
            </a:pPr>
            <a:r>
              <a:rPr lang="en-US" dirty="0" smtClean="0"/>
              <a:t>Abnormal </a:t>
            </a:r>
            <a:r>
              <a:rPr lang="en-US" dirty="0"/>
              <a:t>pulmonary venous </a:t>
            </a:r>
            <a:r>
              <a:rPr lang="en-US" dirty="0" smtClean="0"/>
              <a:t>return</a:t>
            </a:r>
          </a:p>
          <a:p>
            <a:pPr lvl="1">
              <a:lnSpc>
                <a:spcPct val="150000"/>
              </a:lnSpc>
            </a:pPr>
            <a:r>
              <a:rPr lang="en-US" dirty="0" smtClean="0"/>
              <a:t>Patent </a:t>
            </a:r>
            <a:r>
              <a:rPr lang="en-US" dirty="0"/>
              <a:t>ductus </a:t>
            </a:r>
            <a:r>
              <a:rPr lang="en-US" dirty="0" smtClean="0"/>
              <a:t>arteriosus</a:t>
            </a:r>
          </a:p>
          <a:p>
            <a:pPr lvl="1">
              <a:lnSpc>
                <a:spcPct val="150000"/>
              </a:lnSpc>
            </a:pPr>
            <a:r>
              <a:rPr lang="en-US" dirty="0" smtClean="0"/>
              <a:t>PAVMs</a:t>
            </a:r>
            <a:endParaRPr lang="en-US" dirty="0"/>
          </a:p>
        </p:txBody>
      </p:sp>
    </p:spTree>
    <p:extLst>
      <p:ext uri="{BB962C8B-B14F-4D97-AF65-F5344CB8AC3E}">
        <p14:creationId xmlns:p14="http://schemas.microsoft.com/office/powerpoint/2010/main" xmlns="" val="219333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761031"/>
          </a:xfrm>
        </p:spPr>
        <p:txBody>
          <a:bodyPr/>
          <a:lstStyle/>
          <a:p>
            <a:pPr algn="ctr"/>
            <a:r>
              <a:rPr lang="en-US" b="1" dirty="0">
                <a:solidFill>
                  <a:srgbClr val="FF0000"/>
                </a:solidFill>
                <a:latin typeface="+mn-lt"/>
              </a:rPr>
              <a:t>Ventilation/perfusion lung scan</a:t>
            </a:r>
          </a:p>
        </p:txBody>
      </p:sp>
      <p:sp>
        <p:nvSpPr>
          <p:cNvPr id="3" name="Content Placeholder 2"/>
          <p:cNvSpPr>
            <a:spLocks noGrp="1"/>
          </p:cNvSpPr>
          <p:nvPr>
            <p:ph idx="1"/>
          </p:nvPr>
        </p:nvSpPr>
        <p:spPr/>
        <p:txBody>
          <a:bodyPr/>
          <a:lstStyle/>
          <a:p>
            <a:r>
              <a:rPr lang="en-US" dirty="0" smtClean="0"/>
              <a:t>To </a:t>
            </a:r>
            <a:r>
              <a:rPr lang="en-US" dirty="0"/>
              <a:t>rule out or detect signs of </a:t>
            </a:r>
            <a:r>
              <a:rPr lang="en-US" b="1" dirty="0" smtClean="0">
                <a:solidFill>
                  <a:schemeClr val="accent5"/>
                </a:solidFill>
              </a:rPr>
              <a:t>CTEPH</a:t>
            </a:r>
          </a:p>
          <a:p>
            <a:endParaRPr lang="en-US" dirty="0"/>
          </a:p>
          <a:p>
            <a:r>
              <a:rPr lang="en-US" dirty="0" smtClean="0"/>
              <a:t>NPV = </a:t>
            </a:r>
            <a:r>
              <a:rPr lang="en-US" b="1" dirty="0">
                <a:solidFill>
                  <a:schemeClr val="accent5"/>
                </a:solidFill>
              </a:rPr>
              <a:t>98</a:t>
            </a:r>
            <a:r>
              <a:rPr lang="en-US" b="1" dirty="0" smtClean="0">
                <a:solidFill>
                  <a:schemeClr val="accent5"/>
                </a:solidFill>
              </a:rPr>
              <a:t>%</a:t>
            </a:r>
          </a:p>
          <a:p>
            <a:endParaRPr lang="en-US" dirty="0" smtClean="0"/>
          </a:p>
          <a:p>
            <a:r>
              <a:rPr lang="en-US" dirty="0"/>
              <a:t>Deposition of the perfusion agent in </a:t>
            </a:r>
            <a:r>
              <a:rPr lang="en-US" dirty="0" smtClean="0"/>
              <a:t>extra-pulmonary </a:t>
            </a:r>
            <a:r>
              <a:rPr lang="en-US" dirty="0"/>
              <a:t>organs</a:t>
            </a:r>
          </a:p>
          <a:p>
            <a:pPr lvl="1">
              <a:lnSpc>
                <a:spcPct val="150000"/>
              </a:lnSpc>
            </a:pPr>
            <a:r>
              <a:rPr lang="en-US" dirty="0" smtClean="0"/>
              <a:t>Cardiac </a:t>
            </a:r>
            <a:r>
              <a:rPr lang="en-US" dirty="0"/>
              <a:t>or pulmonary right-to-left shunting </a:t>
            </a:r>
            <a:endParaRPr lang="en-US" dirty="0" smtClean="0"/>
          </a:p>
          <a:p>
            <a:pPr lvl="1"/>
            <a:r>
              <a:rPr lang="en-US" dirty="0" smtClean="0"/>
              <a:t>CHD</a:t>
            </a:r>
          </a:p>
          <a:p>
            <a:pPr lvl="1"/>
            <a:r>
              <a:rPr lang="en-US" dirty="0" smtClean="0"/>
              <a:t>Hepatopulmonary syndrome</a:t>
            </a:r>
          </a:p>
          <a:p>
            <a:pPr lvl="1"/>
            <a:r>
              <a:rPr lang="en-US" dirty="0" smtClean="0"/>
              <a:t>PAVMs</a:t>
            </a:r>
            <a:endParaRPr lang="en-US" dirty="0"/>
          </a:p>
        </p:txBody>
      </p:sp>
      <p:pic>
        <p:nvPicPr>
          <p:cNvPr id="4" name="Picture 3"/>
          <p:cNvPicPr>
            <a:picLocks noChangeAspect="1"/>
          </p:cNvPicPr>
          <p:nvPr/>
        </p:nvPicPr>
        <p:blipFill rotWithShape="1">
          <a:blip r:embed="rId3"/>
          <a:srcRect t="14175" b="14667"/>
          <a:stretch/>
        </p:blipFill>
        <p:spPr>
          <a:xfrm>
            <a:off x="0" y="1409158"/>
            <a:ext cx="12192000" cy="4880009"/>
          </a:xfrm>
          <a:prstGeom prst="rect">
            <a:avLst/>
          </a:prstGeom>
        </p:spPr>
      </p:pic>
    </p:spTree>
    <p:extLst>
      <p:ext uri="{BB962C8B-B14F-4D97-AF65-F5344CB8AC3E}">
        <p14:creationId xmlns:p14="http://schemas.microsoft.com/office/powerpoint/2010/main" xmlns="" val="7706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70656"/>
          </a:xfrm>
        </p:spPr>
        <p:txBody>
          <a:bodyPr/>
          <a:lstStyle/>
          <a:p>
            <a:pPr algn="ctr"/>
            <a:r>
              <a:rPr lang="en-US" b="1" dirty="0">
                <a:solidFill>
                  <a:srgbClr val="FF0000"/>
                </a:solidFill>
                <a:latin typeface="+mn-lt"/>
              </a:rPr>
              <a:t>Cardiac </a:t>
            </a:r>
            <a:r>
              <a:rPr lang="en-US" b="1" dirty="0" smtClean="0">
                <a:solidFill>
                  <a:srgbClr val="FF0000"/>
                </a:solidFill>
                <a:latin typeface="+mn-lt"/>
              </a:rPr>
              <a:t>MRI</a:t>
            </a:r>
            <a:endParaRPr lang="en-US" b="1" dirty="0">
              <a:solidFill>
                <a:srgbClr val="FF0000"/>
              </a:solidFill>
              <a:latin typeface="+mn-lt"/>
            </a:endParaRPr>
          </a:p>
        </p:txBody>
      </p:sp>
      <p:sp>
        <p:nvSpPr>
          <p:cNvPr id="3" name="Content Placeholder 2"/>
          <p:cNvSpPr>
            <a:spLocks noGrp="1"/>
          </p:cNvSpPr>
          <p:nvPr>
            <p:ph idx="1"/>
          </p:nvPr>
        </p:nvSpPr>
        <p:spPr/>
        <p:txBody>
          <a:bodyPr/>
          <a:lstStyle/>
          <a:p>
            <a:pPr>
              <a:lnSpc>
                <a:spcPct val="200000"/>
              </a:lnSpc>
            </a:pPr>
            <a:r>
              <a:rPr lang="en-US" dirty="0" smtClean="0"/>
              <a:t>Atrial </a:t>
            </a:r>
            <a:r>
              <a:rPr lang="en-US" dirty="0"/>
              <a:t>and ventricular </a:t>
            </a:r>
            <a:r>
              <a:rPr lang="en-US" dirty="0" smtClean="0"/>
              <a:t>size &amp; function</a:t>
            </a:r>
          </a:p>
          <a:p>
            <a:pPr>
              <a:lnSpc>
                <a:spcPct val="200000"/>
              </a:lnSpc>
            </a:pPr>
            <a:r>
              <a:rPr lang="en-US" dirty="0" smtClean="0"/>
              <a:t>Measure </a:t>
            </a:r>
            <a:r>
              <a:rPr lang="en-US" dirty="0"/>
              <a:t>blood flow in the PA, </a:t>
            </a:r>
            <a:r>
              <a:rPr lang="en-US" dirty="0" smtClean="0"/>
              <a:t>aorta and </a:t>
            </a:r>
            <a:r>
              <a:rPr lang="en-US" dirty="0"/>
              <a:t>vena </a:t>
            </a:r>
            <a:r>
              <a:rPr lang="en-US" dirty="0" smtClean="0"/>
              <a:t>cava</a:t>
            </a:r>
          </a:p>
          <a:p>
            <a:pPr>
              <a:lnSpc>
                <a:spcPct val="200000"/>
              </a:lnSpc>
            </a:pPr>
            <a:r>
              <a:rPr lang="en-US" dirty="0" smtClean="0"/>
              <a:t>Intracardiac shunt</a:t>
            </a:r>
          </a:p>
          <a:p>
            <a:pPr>
              <a:lnSpc>
                <a:spcPct val="200000"/>
              </a:lnSpc>
            </a:pPr>
            <a:endParaRPr lang="en-US" dirty="0"/>
          </a:p>
        </p:txBody>
      </p:sp>
      <p:sp>
        <p:nvSpPr>
          <p:cNvPr id="4" name="Rounded Rectangle 3"/>
          <p:cNvSpPr/>
          <p:nvPr/>
        </p:nvSpPr>
        <p:spPr>
          <a:xfrm>
            <a:off x="7873465" y="2252312"/>
            <a:ext cx="3955983" cy="7700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Quantify SV</a:t>
            </a:r>
            <a:endParaRPr lang="en-US" sz="3600" b="1" dirty="0">
              <a:solidFill>
                <a:srgbClr val="FF0000"/>
              </a:solidFill>
            </a:endParaRPr>
          </a:p>
        </p:txBody>
      </p:sp>
    </p:spTree>
    <p:extLst>
      <p:ext uri="{BB962C8B-B14F-4D97-AF65-F5344CB8AC3E}">
        <p14:creationId xmlns:p14="http://schemas.microsoft.com/office/powerpoint/2010/main" xmlns="" val="244288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Blood tests and immunology</a:t>
            </a:r>
          </a:p>
        </p:txBody>
      </p:sp>
      <p:sp>
        <p:nvSpPr>
          <p:cNvPr id="3" name="Content Placeholder 2"/>
          <p:cNvSpPr>
            <a:spLocks noGrp="1"/>
          </p:cNvSpPr>
          <p:nvPr>
            <p:ph idx="1"/>
          </p:nvPr>
        </p:nvSpPr>
        <p:spPr>
          <a:xfrm>
            <a:off x="838200" y="1825624"/>
            <a:ext cx="4609699" cy="4709929"/>
          </a:xfrm>
        </p:spPr>
        <p:txBody>
          <a:bodyPr/>
          <a:lstStyle/>
          <a:p>
            <a:pPr>
              <a:lnSpc>
                <a:spcPct val="150000"/>
              </a:lnSpc>
            </a:pPr>
            <a:r>
              <a:rPr lang="en-US" dirty="0" smtClean="0"/>
              <a:t>CBC</a:t>
            </a:r>
          </a:p>
          <a:p>
            <a:pPr>
              <a:lnSpc>
                <a:spcPct val="150000"/>
              </a:lnSpc>
            </a:pPr>
            <a:r>
              <a:rPr lang="en-US" dirty="0" smtClean="0"/>
              <a:t>RFT</a:t>
            </a:r>
          </a:p>
          <a:p>
            <a:pPr>
              <a:lnSpc>
                <a:spcPct val="150000"/>
              </a:lnSpc>
            </a:pPr>
            <a:r>
              <a:rPr lang="en-US" dirty="0" smtClean="0"/>
              <a:t>SE</a:t>
            </a:r>
          </a:p>
          <a:p>
            <a:pPr>
              <a:lnSpc>
                <a:spcPct val="150000"/>
              </a:lnSpc>
            </a:pPr>
            <a:r>
              <a:rPr lang="en-US" dirty="0" smtClean="0"/>
              <a:t>LFT</a:t>
            </a:r>
          </a:p>
          <a:p>
            <a:pPr>
              <a:lnSpc>
                <a:spcPct val="150000"/>
              </a:lnSpc>
            </a:pPr>
            <a:r>
              <a:rPr lang="en-US" dirty="0" smtClean="0"/>
              <a:t>TSH</a:t>
            </a:r>
          </a:p>
          <a:p>
            <a:pPr>
              <a:lnSpc>
                <a:spcPct val="150000"/>
              </a:lnSpc>
            </a:pPr>
            <a:r>
              <a:rPr lang="en-US" dirty="0" smtClean="0"/>
              <a:t>Iron studies</a:t>
            </a:r>
          </a:p>
          <a:p>
            <a:endParaRPr lang="en-US" dirty="0"/>
          </a:p>
        </p:txBody>
      </p:sp>
      <p:sp>
        <p:nvSpPr>
          <p:cNvPr id="4" name="Content Placeholder 2"/>
          <p:cNvSpPr txBox="1">
            <a:spLocks/>
          </p:cNvSpPr>
          <p:nvPr/>
        </p:nvSpPr>
        <p:spPr>
          <a:xfrm>
            <a:off x="6582878" y="1690688"/>
            <a:ext cx="4609699" cy="47099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smtClean="0"/>
              <a:t>Serology screening</a:t>
            </a:r>
          </a:p>
          <a:p>
            <a:pPr>
              <a:lnSpc>
                <a:spcPct val="150000"/>
              </a:lnSpc>
            </a:pPr>
            <a:r>
              <a:rPr lang="en-US" dirty="0" smtClean="0"/>
              <a:t>ANA</a:t>
            </a:r>
          </a:p>
          <a:p>
            <a:pPr>
              <a:lnSpc>
                <a:spcPct val="150000"/>
              </a:lnSpc>
            </a:pPr>
            <a:r>
              <a:rPr lang="en-US" dirty="0" smtClean="0"/>
              <a:t>Anti-centromere antibodies</a:t>
            </a:r>
          </a:p>
          <a:p>
            <a:pPr>
              <a:lnSpc>
                <a:spcPct val="150000"/>
              </a:lnSpc>
            </a:pPr>
            <a:r>
              <a:rPr lang="en-US" dirty="0" smtClean="0"/>
              <a:t>Anti-Ro antibodies</a:t>
            </a:r>
          </a:p>
          <a:p>
            <a:pPr>
              <a:lnSpc>
                <a:spcPct val="150000"/>
              </a:lnSpc>
            </a:pPr>
            <a:r>
              <a:rPr lang="en-US" dirty="0" smtClean="0"/>
              <a:t>APLA workup (CTEPH)</a:t>
            </a:r>
          </a:p>
          <a:p>
            <a:endParaRPr lang="en-US" dirty="0"/>
          </a:p>
        </p:txBody>
      </p:sp>
    </p:spTree>
    <p:extLst>
      <p:ext uri="{BB962C8B-B14F-4D97-AF65-F5344CB8AC3E}">
        <p14:creationId xmlns:p14="http://schemas.microsoft.com/office/powerpoint/2010/main" xmlns="" val="6497579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Abdominal ultrasound</a:t>
            </a:r>
          </a:p>
        </p:txBody>
      </p:sp>
      <p:sp>
        <p:nvSpPr>
          <p:cNvPr id="3" name="Content Placeholder 2"/>
          <p:cNvSpPr>
            <a:spLocks noGrp="1"/>
          </p:cNvSpPr>
          <p:nvPr>
            <p:ph idx="1"/>
          </p:nvPr>
        </p:nvSpPr>
        <p:spPr/>
        <p:txBody>
          <a:bodyPr/>
          <a:lstStyle/>
          <a:p>
            <a:pPr marL="0" indent="0">
              <a:buNone/>
            </a:pPr>
            <a:r>
              <a:rPr lang="en-US" dirty="0" smtClean="0"/>
              <a:t>Search for </a:t>
            </a:r>
          </a:p>
          <a:p>
            <a:pPr lvl="1">
              <a:lnSpc>
                <a:spcPct val="150000"/>
              </a:lnSpc>
            </a:pPr>
            <a:r>
              <a:rPr lang="en-US" dirty="0" smtClean="0"/>
              <a:t>Liver disease</a:t>
            </a:r>
          </a:p>
          <a:p>
            <a:pPr lvl="1">
              <a:lnSpc>
                <a:spcPct val="150000"/>
              </a:lnSpc>
            </a:pPr>
            <a:r>
              <a:rPr lang="en-US" dirty="0" smtClean="0"/>
              <a:t>Portal hypertension</a:t>
            </a:r>
          </a:p>
          <a:p>
            <a:pPr lvl="1">
              <a:lnSpc>
                <a:spcPct val="150000"/>
              </a:lnSpc>
            </a:pPr>
            <a:r>
              <a:rPr lang="en-US" dirty="0" smtClean="0"/>
              <a:t>Portocaval shunt (Abernethy </a:t>
            </a:r>
            <a:r>
              <a:rPr lang="en-US" dirty="0"/>
              <a:t>malformation)</a:t>
            </a:r>
          </a:p>
        </p:txBody>
      </p:sp>
    </p:spTree>
    <p:extLst>
      <p:ext uri="{BB962C8B-B14F-4D97-AF65-F5344CB8AC3E}">
        <p14:creationId xmlns:p14="http://schemas.microsoft.com/office/powerpoint/2010/main" xmlns="" val="41241077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Right heart catheterization</a:t>
            </a:r>
          </a:p>
        </p:txBody>
      </p:sp>
      <p:sp>
        <p:nvSpPr>
          <p:cNvPr id="3" name="Content Placeholder 2"/>
          <p:cNvSpPr>
            <a:spLocks noGrp="1"/>
          </p:cNvSpPr>
          <p:nvPr>
            <p:ph idx="1"/>
          </p:nvPr>
        </p:nvSpPr>
        <p:spPr>
          <a:xfrm>
            <a:off x="838200" y="1864126"/>
            <a:ext cx="10515600" cy="4351338"/>
          </a:xfrm>
        </p:spPr>
        <p:txBody>
          <a:bodyPr/>
          <a:lstStyle/>
          <a:p>
            <a:r>
              <a:rPr lang="en-US" b="1" dirty="0" smtClean="0">
                <a:solidFill>
                  <a:schemeClr val="accent5"/>
                </a:solidFill>
              </a:rPr>
              <a:t>Gold standard</a:t>
            </a:r>
          </a:p>
          <a:p>
            <a:endParaRPr lang="en-US" b="1" dirty="0">
              <a:solidFill>
                <a:schemeClr val="accent5"/>
              </a:solidFill>
            </a:endParaRPr>
          </a:p>
          <a:p>
            <a:r>
              <a:rPr lang="en-US" dirty="0" smtClean="0"/>
              <a:t>Additional roles</a:t>
            </a:r>
          </a:p>
          <a:p>
            <a:pPr lvl="1">
              <a:lnSpc>
                <a:spcPct val="150000"/>
              </a:lnSpc>
            </a:pPr>
            <a:r>
              <a:rPr lang="en-US" dirty="0" smtClean="0"/>
              <a:t>Hemodynamic assessment </a:t>
            </a:r>
            <a:r>
              <a:rPr lang="en-US" dirty="0"/>
              <a:t>of heart or LTx </a:t>
            </a:r>
            <a:r>
              <a:rPr lang="en-US" dirty="0" smtClean="0"/>
              <a:t>candidates</a:t>
            </a:r>
          </a:p>
          <a:p>
            <a:pPr lvl="1">
              <a:lnSpc>
                <a:spcPct val="150000"/>
              </a:lnSpc>
            </a:pPr>
            <a:r>
              <a:rPr lang="en-US" dirty="0" smtClean="0"/>
              <a:t>Evaluating congenital cardiac </a:t>
            </a:r>
            <a:r>
              <a:rPr lang="en-US" dirty="0"/>
              <a:t>shunts</a:t>
            </a:r>
          </a:p>
        </p:txBody>
      </p:sp>
      <p:pic>
        <p:nvPicPr>
          <p:cNvPr id="4" name="Picture 3"/>
          <p:cNvPicPr>
            <a:picLocks noChangeAspect="1"/>
          </p:cNvPicPr>
          <p:nvPr/>
        </p:nvPicPr>
        <p:blipFill rotWithShape="1">
          <a:blip r:embed="rId3"/>
          <a:srcRect l="11597" t="48121" r="50420" b="41527"/>
          <a:stretch/>
        </p:blipFill>
        <p:spPr>
          <a:xfrm>
            <a:off x="1597792" y="4880008"/>
            <a:ext cx="8711285" cy="1335456"/>
          </a:xfrm>
          <a:prstGeom prst="rect">
            <a:avLst/>
          </a:prstGeom>
        </p:spPr>
      </p:pic>
    </p:spTree>
    <p:extLst>
      <p:ext uri="{BB962C8B-B14F-4D97-AF65-F5344CB8AC3E}">
        <p14:creationId xmlns:p14="http://schemas.microsoft.com/office/powerpoint/2010/main" xmlns="" val="22550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mn-lt"/>
              </a:rPr>
              <a:t>Complete </a:t>
            </a:r>
            <a:r>
              <a:rPr lang="en-US" b="1" dirty="0">
                <a:solidFill>
                  <a:srgbClr val="FF0000"/>
                </a:solidFill>
                <a:latin typeface="+mn-lt"/>
              </a:rPr>
              <a:t>study </a:t>
            </a:r>
            <a:r>
              <a:rPr lang="en-US" b="1" dirty="0" smtClean="0">
                <a:solidFill>
                  <a:srgbClr val="FF0000"/>
                </a:solidFill>
                <a:latin typeface="+mn-lt"/>
              </a:rPr>
              <a:t>includes…</a:t>
            </a:r>
            <a:endParaRPr lang="en-US" b="1" dirty="0">
              <a:solidFill>
                <a:srgbClr val="FF0000"/>
              </a:solidFill>
              <a:latin typeface="+mn-lt"/>
            </a:endParaRPr>
          </a:p>
        </p:txBody>
      </p:sp>
      <p:sp>
        <p:nvSpPr>
          <p:cNvPr id="3" name="Content Placeholder 2"/>
          <p:cNvSpPr>
            <a:spLocks noGrp="1"/>
          </p:cNvSpPr>
          <p:nvPr>
            <p:ph idx="1"/>
          </p:nvPr>
        </p:nvSpPr>
        <p:spPr>
          <a:xfrm>
            <a:off x="231006" y="1825625"/>
            <a:ext cx="11733195" cy="4351338"/>
          </a:xfrm>
        </p:spPr>
        <p:txBody>
          <a:bodyPr/>
          <a:lstStyle/>
          <a:p>
            <a:pPr>
              <a:lnSpc>
                <a:spcPct val="200000"/>
              </a:lnSpc>
            </a:pPr>
            <a:r>
              <a:rPr lang="en-US" dirty="0" smtClean="0"/>
              <a:t>Oxyhemoglobin </a:t>
            </a:r>
            <a:r>
              <a:rPr lang="en-US" dirty="0"/>
              <a:t>saturation (SaO2) analysis in different vascular </a:t>
            </a:r>
            <a:r>
              <a:rPr lang="en-US" dirty="0" smtClean="0"/>
              <a:t>compartments</a:t>
            </a:r>
          </a:p>
          <a:p>
            <a:pPr>
              <a:lnSpc>
                <a:spcPct val="200000"/>
              </a:lnSpc>
            </a:pPr>
            <a:r>
              <a:rPr lang="en-US" dirty="0" smtClean="0"/>
              <a:t>Intravascular </a:t>
            </a:r>
            <a:r>
              <a:rPr lang="en-US" dirty="0"/>
              <a:t>and </a:t>
            </a:r>
            <a:r>
              <a:rPr lang="en-US" dirty="0" smtClean="0"/>
              <a:t>intra-cardiac </a:t>
            </a:r>
            <a:r>
              <a:rPr lang="en-US" dirty="0"/>
              <a:t>pressure </a:t>
            </a:r>
            <a:r>
              <a:rPr lang="en-US" dirty="0" smtClean="0"/>
              <a:t>measurement</a:t>
            </a:r>
          </a:p>
          <a:p>
            <a:pPr>
              <a:lnSpc>
                <a:spcPct val="200000"/>
              </a:lnSpc>
            </a:pPr>
            <a:r>
              <a:rPr lang="en-US" dirty="0" smtClean="0"/>
              <a:t>CO assessment</a:t>
            </a:r>
          </a:p>
          <a:p>
            <a:pPr>
              <a:lnSpc>
                <a:spcPct val="200000"/>
              </a:lnSpc>
            </a:pPr>
            <a:r>
              <a:rPr lang="en-US" dirty="0" smtClean="0"/>
              <a:t>PAWP </a:t>
            </a:r>
            <a:r>
              <a:rPr lang="en-US" dirty="0"/>
              <a:t>measurement </a:t>
            </a:r>
          </a:p>
        </p:txBody>
      </p:sp>
    </p:spTree>
    <p:extLst>
      <p:ext uri="{BB962C8B-B14F-4D97-AF65-F5344CB8AC3E}">
        <p14:creationId xmlns:p14="http://schemas.microsoft.com/office/powerpoint/2010/main" xmlns="" val="20417473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Right Atrial Pressure</a:t>
            </a:r>
          </a:p>
        </p:txBody>
      </p:sp>
      <p:sp>
        <p:nvSpPr>
          <p:cNvPr id="3" name="Content Placeholder 2"/>
          <p:cNvSpPr>
            <a:spLocks noGrp="1"/>
          </p:cNvSpPr>
          <p:nvPr>
            <p:ph idx="1"/>
          </p:nvPr>
        </p:nvSpPr>
        <p:spPr/>
        <p:txBody>
          <a:bodyPr/>
          <a:lstStyle/>
          <a:p>
            <a:r>
              <a:rPr lang="en-US" dirty="0" smtClean="0"/>
              <a:t>Attenuated </a:t>
            </a:r>
            <a:r>
              <a:rPr lang="en-US" dirty="0"/>
              <a:t>x </a:t>
            </a:r>
            <a:r>
              <a:rPr lang="en-US" dirty="0" smtClean="0"/>
              <a:t>descent</a:t>
            </a:r>
          </a:p>
          <a:p>
            <a:r>
              <a:rPr lang="en-US" dirty="0" smtClean="0"/>
              <a:t>Prominent </a:t>
            </a:r>
            <a:r>
              <a:rPr lang="en-US" dirty="0"/>
              <a:t>c-v </a:t>
            </a:r>
            <a:r>
              <a:rPr lang="en-US" dirty="0" smtClean="0"/>
              <a:t>wave</a:t>
            </a:r>
          </a:p>
          <a:p>
            <a:r>
              <a:rPr lang="en-US" dirty="0" smtClean="0"/>
              <a:t>Deep and rapid </a:t>
            </a:r>
            <a:r>
              <a:rPr lang="en-US" dirty="0"/>
              <a:t>y </a:t>
            </a:r>
            <a:r>
              <a:rPr lang="en-US" dirty="0" smtClean="0"/>
              <a:t>descent</a:t>
            </a:r>
          </a:p>
          <a:p>
            <a:endParaRPr lang="en-US" dirty="0"/>
          </a:p>
          <a:p>
            <a:endParaRPr lang="en-US" dirty="0" smtClean="0"/>
          </a:p>
          <a:p>
            <a:r>
              <a:rPr lang="en-US" dirty="0"/>
              <a:t>Presence of RV </a:t>
            </a:r>
            <a:r>
              <a:rPr lang="en-US" dirty="0" smtClean="0"/>
              <a:t>hypertrophy</a:t>
            </a:r>
            <a:endParaRPr lang="en-US" dirty="0"/>
          </a:p>
          <a:p>
            <a:r>
              <a:rPr lang="en-US" dirty="0" smtClean="0"/>
              <a:t>Pressure </a:t>
            </a:r>
            <a:r>
              <a:rPr lang="en-US" dirty="0"/>
              <a:t>overload </a:t>
            </a:r>
            <a:endParaRPr lang="en-US" dirty="0" smtClean="0"/>
          </a:p>
          <a:p>
            <a:r>
              <a:rPr lang="en-US" dirty="0" smtClean="0"/>
              <a:t>Owing </a:t>
            </a:r>
            <a:r>
              <a:rPr lang="en-US" dirty="0"/>
              <a:t>to RV noncompliance</a:t>
            </a:r>
          </a:p>
        </p:txBody>
      </p:sp>
      <p:sp>
        <p:nvSpPr>
          <p:cNvPr id="4" name="Oval 3"/>
          <p:cNvSpPr/>
          <p:nvPr/>
        </p:nvSpPr>
        <p:spPr>
          <a:xfrm>
            <a:off x="6333423" y="2021305"/>
            <a:ext cx="3012707" cy="1058779"/>
          </a:xfrm>
          <a:prstGeom prst="ellips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smtClean="0">
                <a:solidFill>
                  <a:srgbClr val="FF0000"/>
                </a:solidFill>
              </a:rPr>
              <a:t>TR</a:t>
            </a:r>
            <a:endParaRPr lang="en-US" sz="4000" b="1" dirty="0">
              <a:solidFill>
                <a:srgbClr val="FF0000"/>
              </a:solidFill>
            </a:endParaRPr>
          </a:p>
        </p:txBody>
      </p:sp>
      <p:pic>
        <p:nvPicPr>
          <p:cNvPr id="1026" name="Picture 2" descr="http://www.rjmatthewsmd.com/Definitions/img/figure%20203-b.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6041" r="63582" b="61938"/>
          <a:stretch/>
        </p:blipFill>
        <p:spPr bwMode="auto">
          <a:xfrm>
            <a:off x="9452007" y="230188"/>
            <a:ext cx="2573153" cy="19836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val 5"/>
          <p:cNvSpPr/>
          <p:nvPr/>
        </p:nvSpPr>
        <p:spPr>
          <a:xfrm>
            <a:off x="6777788" y="4156100"/>
            <a:ext cx="3534075" cy="1769443"/>
          </a:xfrm>
          <a:prstGeom prst="ellips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000" dirty="0" smtClean="0"/>
          </a:p>
          <a:p>
            <a:pPr algn="ctr"/>
            <a:r>
              <a:rPr lang="en-US" sz="4000" b="1" dirty="0" smtClean="0">
                <a:solidFill>
                  <a:srgbClr val="FF0000"/>
                </a:solidFill>
              </a:rPr>
              <a:t>Prominent “a” </a:t>
            </a:r>
            <a:r>
              <a:rPr lang="en-US" sz="4000" b="1" dirty="0">
                <a:solidFill>
                  <a:srgbClr val="FF0000"/>
                </a:solidFill>
              </a:rPr>
              <a:t>wave</a:t>
            </a:r>
          </a:p>
          <a:p>
            <a:pPr algn="ctr"/>
            <a:endParaRPr lang="en-US" sz="4000" b="1" dirty="0">
              <a:solidFill>
                <a:srgbClr val="FF0000"/>
              </a:solidFill>
            </a:endParaRPr>
          </a:p>
        </p:txBody>
      </p:sp>
    </p:spTree>
    <p:extLst>
      <p:ext uri="{BB962C8B-B14F-4D97-AF65-F5344CB8AC3E}">
        <p14:creationId xmlns:p14="http://schemas.microsoft.com/office/powerpoint/2010/main" xmlns="" val="273393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79493" cy="1325563"/>
          </a:xfrm>
        </p:spPr>
        <p:txBody>
          <a:bodyPr>
            <a:normAutofit/>
          </a:bodyPr>
          <a:lstStyle/>
          <a:p>
            <a:r>
              <a:rPr lang="en-US" sz="3200" b="1" dirty="0">
                <a:solidFill>
                  <a:srgbClr val="FF0000"/>
                </a:solidFill>
                <a:latin typeface="+mn-lt"/>
              </a:rPr>
              <a:t>Pulmonary Artery and </a:t>
            </a:r>
            <a:r>
              <a:rPr lang="en-US" sz="3200" b="1" dirty="0" smtClean="0">
                <a:solidFill>
                  <a:srgbClr val="FF0000"/>
                </a:solidFill>
                <a:latin typeface="+mn-lt"/>
              </a:rPr>
              <a:t>Pulmonary Capillary </a:t>
            </a:r>
            <a:r>
              <a:rPr lang="en-US" sz="3200" b="1" dirty="0">
                <a:solidFill>
                  <a:srgbClr val="FF0000"/>
                </a:solidFill>
                <a:latin typeface="+mn-lt"/>
              </a:rPr>
              <a:t>Wedge Pressures</a:t>
            </a:r>
          </a:p>
        </p:txBody>
      </p:sp>
      <p:pic>
        <p:nvPicPr>
          <p:cNvPr id="10" name="Content Placeholder 9"/>
          <p:cNvPicPr>
            <a:picLocks noGrp="1" noChangeAspect="1"/>
          </p:cNvPicPr>
          <p:nvPr>
            <p:ph idx="1"/>
          </p:nvPr>
        </p:nvPicPr>
        <p:blipFill>
          <a:blip r:embed="rId3"/>
          <a:stretch>
            <a:fillRect/>
          </a:stretch>
        </p:blipFill>
        <p:spPr>
          <a:xfrm>
            <a:off x="3346323" y="1690688"/>
            <a:ext cx="5763243" cy="4108093"/>
          </a:xfrm>
          <a:prstGeom prst="rect">
            <a:avLst/>
          </a:prstGeom>
        </p:spPr>
      </p:pic>
      <p:pic>
        <p:nvPicPr>
          <p:cNvPr id="12" name="Picture 11"/>
          <p:cNvPicPr>
            <a:picLocks noChangeAspect="1"/>
          </p:cNvPicPr>
          <p:nvPr/>
        </p:nvPicPr>
        <p:blipFill rotWithShape="1">
          <a:blip r:embed="rId4"/>
          <a:srcRect l="31976" t="26243" r="25663" b="9137"/>
          <a:stretch/>
        </p:blipFill>
        <p:spPr>
          <a:xfrm>
            <a:off x="2363401" y="100816"/>
            <a:ext cx="7729086" cy="6632055"/>
          </a:xfrm>
          <a:prstGeom prst="rect">
            <a:avLst/>
          </a:prstGeom>
        </p:spPr>
      </p:pic>
    </p:spTree>
    <p:extLst>
      <p:ext uri="{BB962C8B-B14F-4D97-AF65-F5344CB8AC3E}">
        <p14:creationId xmlns:p14="http://schemas.microsoft.com/office/powerpoint/2010/main" xmlns="" val="22457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01" y="2569311"/>
            <a:ext cx="10515600" cy="770656"/>
          </a:xfrm>
        </p:spPr>
        <p:txBody>
          <a:bodyPr/>
          <a:lstStyle/>
          <a:p>
            <a:pPr algn="ctr"/>
            <a:r>
              <a:rPr lang="en-US" b="1" dirty="0" smtClean="0">
                <a:solidFill>
                  <a:srgbClr val="FF0000"/>
                </a:solidFill>
                <a:latin typeface="+mn-lt"/>
              </a:rPr>
              <a:t>1. ECG</a:t>
            </a:r>
            <a:endParaRPr lang="en-US" b="1" dirty="0">
              <a:solidFill>
                <a:srgbClr val="FF0000"/>
              </a:solidFill>
              <a:latin typeface="+mn-lt"/>
            </a:endParaRPr>
          </a:p>
        </p:txBody>
      </p:sp>
    </p:spTree>
    <p:extLst>
      <p:ext uri="{BB962C8B-B14F-4D97-AF65-F5344CB8AC3E}">
        <p14:creationId xmlns:p14="http://schemas.microsoft.com/office/powerpoint/2010/main" xmlns="" val="39503919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838200" y="365125"/>
            <a:ext cx="10522786" cy="5082774"/>
          </a:xfrm>
          <a:prstGeom prst="rect">
            <a:avLst/>
          </a:prstGeom>
          <a:ln w="38100">
            <a:solidFill>
              <a:srgbClr val="FF0000"/>
            </a:solidFill>
          </a:ln>
        </p:spPr>
      </p:pic>
      <p:pic>
        <p:nvPicPr>
          <p:cNvPr id="7" name="Picture 6"/>
          <p:cNvPicPr>
            <a:picLocks noChangeAspect="1"/>
          </p:cNvPicPr>
          <p:nvPr/>
        </p:nvPicPr>
        <p:blipFill>
          <a:blip r:embed="rId3"/>
          <a:stretch>
            <a:fillRect/>
          </a:stretch>
        </p:blipFill>
        <p:spPr>
          <a:xfrm>
            <a:off x="838200" y="5744109"/>
            <a:ext cx="10515600" cy="594685"/>
          </a:xfrm>
          <a:prstGeom prst="rect">
            <a:avLst/>
          </a:prstGeom>
        </p:spPr>
      </p:pic>
    </p:spTree>
    <p:extLst>
      <p:ext uri="{BB962C8B-B14F-4D97-AF65-F5344CB8AC3E}">
        <p14:creationId xmlns:p14="http://schemas.microsoft.com/office/powerpoint/2010/main" xmlns="" val="2138090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mn-lt"/>
              </a:rPr>
              <a:t>Pulmonary Vascular Resistance</a:t>
            </a:r>
            <a:endParaRPr lang="en-US" b="1" dirty="0">
              <a:solidFill>
                <a:srgbClr val="FF0000"/>
              </a:solidFill>
              <a:latin typeface="+mn-lt"/>
            </a:endParaRPr>
          </a:p>
        </p:txBody>
      </p:sp>
      <p:sp>
        <p:nvSpPr>
          <p:cNvPr id="9" name="Content Placeholder 8"/>
          <p:cNvSpPr>
            <a:spLocks noGrp="1"/>
          </p:cNvSpPr>
          <p:nvPr>
            <p:ph idx="1"/>
          </p:nvPr>
        </p:nvSpPr>
        <p:spPr/>
        <p:txBody>
          <a:bodyPr/>
          <a:lstStyle/>
          <a:p>
            <a:pPr marL="0" indent="0" algn="ctr">
              <a:buNone/>
            </a:pPr>
            <a:r>
              <a:rPr lang="en-US" dirty="0" smtClean="0"/>
              <a:t>Mean PAP – PAWP</a:t>
            </a:r>
          </a:p>
          <a:p>
            <a:pPr marL="0" indent="0" algn="ctr">
              <a:buNone/>
            </a:pPr>
            <a:r>
              <a:rPr lang="en-US" dirty="0" smtClean="0"/>
              <a:t>CO</a:t>
            </a:r>
            <a:endParaRPr lang="en-US" dirty="0"/>
          </a:p>
        </p:txBody>
      </p:sp>
      <p:cxnSp>
        <p:nvCxnSpPr>
          <p:cNvPr id="11" name="Straight Connector 10"/>
          <p:cNvCxnSpPr/>
          <p:nvPr/>
        </p:nvCxnSpPr>
        <p:spPr>
          <a:xfrm flipV="1">
            <a:off x="4671461" y="2310063"/>
            <a:ext cx="2849078" cy="1925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Content Placeholder 9"/>
          <p:cNvPicPr>
            <a:picLocks noChangeAspect="1"/>
          </p:cNvPicPr>
          <p:nvPr/>
        </p:nvPicPr>
        <p:blipFill>
          <a:blip r:embed="rId2"/>
          <a:stretch>
            <a:fillRect/>
          </a:stretch>
        </p:blipFill>
        <p:spPr>
          <a:xfrm>
            <a:off x="7654141" y="3596490"/>
            <a:ext cx="4285253" cy="3054568"/>
          </a:xfrm>
          <a:prstGeom prst="rect">
            <a:avLst/>
          </a:prstGeom>
        </p:spPr>
      </p:pic>
    </p:spTree>
    <p:extLst>
      <p:ext uri="{BB962C8B-B14F-4D97-AF65-F5344CB8AC3E}">
        <p14:creationId xmlns:p14="http://schemas.microsoft.com/office/powerpoint/2010/main" xmlns="" val="101923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3051" t="14788" r="9260" b="45968"/>
          <a:stretch/>
        </p:blipFill>
        <p:spPr>
          <a:xfrm>
            <a:off x="0" y="0"/>
            <a:ext cx="5917700" cy="3776870"/>
          </a:xfrm>
          <a:prstGeom prst="rect">
            <a:avLst/>
          </a:prstGeom>
        </p:spPr>
      </p:pic>
      <p:pic>
        <p:nvPicPr>
          <p:cNvPr id="3" name="Content Placeholder 3"/>
          <p:cNvPicPr>
            <a:picLocks noChangeAspect="1"/>
          </p:cNvPicPr>
          <p:nvPr/>
        </p:nvPicPr>
        <p:blipFill rotWithShape="1">
          <a:blip r:embed="rId2"/>
          <a:srcRect l="53051" t="54461" r="9260" b="16020"/>
          <a:stretch/>
        </p:blipFill>
        <p:spPr>
          <a:xfrm>
            <a:off x="5690883" y="3776870"/>
            <a:ext cx="6501118" cy="3081131"/>
          </a:xfrm>
          <a:prstGeom prst="rect">
            <a:avLst/>
          </a:prstGeom>
        </p:spPr>
      </p:pic>
    </p:spTree>
    <p:extLst>
      <p:ext uri="{BB962C8B-B14F-4D97-AF65-F5344CB8AC3E}">
        <p14:creationId xmlns:p14="http://schemas.microsoft.com/office/powerpoint/2010/main" xmlns="" val="190352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Vasoreactivity testing</a:t>
            </a:r>
          </a:p>
        </p:txBody>
      </p:sp>
      <p:sp>
        <p:nvSpPr>
          <p:cNvPr id="3" name="Content Placeholder 2"/>
          <p:cNvSpPr>
            <a:spLocks noGrp="1"/>
          </p:cNvSpPr>
          <p:nvPr>
            <p:ph idx="1"/>
          </p:nvPr>
        </p:nvSpPr>
        <p:spPr/>
        <p:txBody>
          <a:bodyPr>
            <a:normAutofit/>
          </a:bodyPr>
          <a:lstStyle/>
          <a:p>
            <a:r>
              <a:rPr lang="en-US" dirty="0" smtClean="0"/>
              <a:t>Idiopathic, </a:t>
            </a:r>
            <a:r>
              <a:rPr lang="en-US" dirty="0"/>
              <a:t>hereditary, and drug/toxic-associated PAH </a:t>
            </a:r>
            <a:endParaRPr lang="en-US" dirty="0" smtClean="0"/>
          </a:p>
          <a:p>
            <a:endParaRPr lang="en-US" dirty="0" smtClean="0"/>
          </a:p>
          <a:p>
            <a:r>
              <a:rPr lang="en-US" dirty="0" smtClean="0"/>
              <a:t>Inhaled </a:t>
            </a:r>
            <a:r>
              <a:rPr lang="en-US" b="1" dirty="0" smtClean="0">
                <a:solidFill>
                  <a:srgbClr val="FF0000"/>
                </a:solidFill>
              </a:rPr>
              <a:t>NO</a:t>
            </a:r>
            <a:r>
              <a:rPr lang="en-US" dirty="0" smtClean="0"/>
              <a:t>, </a:t>
            </a:r>
            <a:r>
              <a:rPr lang="en-US" dirty="0"/>
              <a:t>inhaled </a:t>
            </a:r>
            <a:r>
              <a:rPr lang="en-US" b="1" dirty="0" smtClean="0">
                <a:solidFill>
                  <a:srgbClr val="FF0000"/>
                </a:solidFill>
              </a:rPr>
              <a:t>iloprost</a:t>
            </a:r>
            <a:r>
              <a:rPr lang="en-US" dirty="0" smtClean="0"/>
              <a:t>, i.v.</a:t>
            </a:r>
            <a:r>
              <a:rPr lang="en-US" dirty="0"/>
              <a:t> </a:t>
            </a:r>
            <a:r>
              <a:rPr lang="en-US" b="1" dirty="0" smtClean="0">
                <a:solidFill>
                  <a:srgbClr val="FF0000"/>
                </a:solidFill>
              </a:rPr>
              <a:t>epoprostenol</a:t>
            </a:r>
          </a:p>
          <a:p>
            <a:endParaRPr lang="en-US" dirty="0"/>
          </a:p>
          <a:p>
            <a:pPr>
              <a:lnSpc>
                <a:spcPct val="110000"/>
              </a:lnSpc>
            </a:pPr>
            <a:r>
              <a:rPr lang="en-US" dirty="0" smtClean="0"/>
              <a:t>Decrease </a:t>
            </a:r>
            <a:r>
              <a:rPr lang="en-US" dirty="0"/>
              <a:t>in </a:t>
            </a:r>
            <a:r>
              <a:rPr lang="en-US" b="1" dirty="0" smtClean="0">
                <a:solidFill>
                  <a:srgbClr val="0070C0"/>
                </a:solidFill>
              </a:rPr>
              <a:t>mPAP </a:t>
            </a:r>
            <a:r>
              <a:rPr lang="en-US" b="1" dirty="0">
                <a:solidFill>
                  <a:srgbClr val="0070C0"/>
                </a:solidFill>
              </a:rPr>
              <a:t>≥10 mm Hg </a:t>
            </a:r>
            <a:r>
              <a:rPr lang="en-US" dirty="0"/>
              <a:t>to reach an </a:t>
            </a:r>
            <a:r>
              <a:rPr lang="en-US" b="1" dirty="0">
                <a:solidFill>
                  <a:srgbClr val="0070C0"/>
                </a:solidFill>
              </a:rPr>
              <a:t>mPAP ≤40 mm Hg </a:t>
            </a:r>
            <a:endParaRPr lang="en-US" b="1" dirty="0" smtClean="0">
              <a:solidFill>
                <a:srgbClr val="0070C0"/>
              </a:solidFill>
            </a:endParaRPr>
          </a:p>
          <a:p>
            <a:pPr>
              <a:lnSpc>
                <a:spcPct val="110000"/>
              </a:lnSpc>
            </a:pPr>
            <a:endParaRPr lang="en-US" b="1" dirty="0">
              <a:solidFill>
                <a:srgbClr val="0070C0"/>
              </a:solidFill>
            </a:endParaRPr>
          </a:p>
          <a:p>
            <a:pPr>
              <a:lnSpc>
                <a:spcPct val="110000"/>
              </a:lnSpc>
            </a:pPr>
            <a:r>
              <a:rPr lang="en-US" b="1" dirty="0" smtClean="0">
                <a:solidFill>
                  <a:srgbClr val="0070C0"/>
                </a:solidFill>
              </a:rPr>
              <a:t>Increase or </a:t>
            </a:r>
            <a:r>
              <a:rPr lang="en-US" b="1" dirty="0">
                <a:solidFill>
                  <a:srgbClr val="0070C0"/>
                </a:solidFill>
              </a:rPr>
              <a:t>no </a:t>
            </a:r>
            <a:r>
              <a:rPr lang="en-US" b="1" dirty="0" smtClean="0">
                <a:solidFill>
                  <a:srgbClr val="0070C0"/>
                </a:solidFill>
              </a:rPr>
              <a:t>change </a:t>
            </a:r>
            <a:r>
              <a:rPr lang="en-US" b="1" dirty="0">
                <a:solidFill>
                  <a:srgbClr val="0070C0"/>
                </a:solidFill>
              </a:rPr>
              <a:t>in CO </a:t>
            </a:r>
          </a:p>
        </p:txBody>
      </p:sp>
      <p:sp>
        <p:nvSpPr>
          <p:cNvPr id="4" name="Oval 3"/>
          <p:cNvSpPr/>
          <p:nvPr/>
        </p:nvSpPr>
        <p:spPr>
          <a:xfrm>
            <a:off x="8961120" y="2415941"/>
            <a:ext cx="3012707" cy="1058779"/>
          </a:xfrm>
          <a:prstGeom prst="ellips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solidFill>
                  <a:srgbClr val="FF0000"/>
                </a:solidFill>
              </a:rPr>
              <a:t>I.V ADENOSINE</a:t>
            </a:r>
            <a:endParaRPr lang="en-US" sz="2400" b="1" dirty="0">
              <a:solidFill>
                <a:srgbClr val="FF0000"/>
              </a:solidFill>
            </a:endParaRPr>
          </a:p>
        </p:txBody>
      </p:sp>
      <p:sp>
        <p:nvSpPr>
          <p:cNvPr id="5" name="&quot;No&quot; Symbol 4"/>
          <p:cNvSpPr/>
          <p:nvPr/>
        </p:nvSpPr>
        <p:spPr>
          <a:xfrm>
            <a:off x="9875520" y="2281187"/>
            <a:ext cx="1232034" cy="1424539"/>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lus 5"/>
          <p:cNvSpPr/>
          <p:nvPr/>
        </p:nvSpPr>
        <p:spPr>
          <a:xfrm>
            <a:off x="2695074" y="4533499"/>
            <a:ext cx="519764" cy="529389"/>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9009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2257" t="40553" r="8235" b="33345"/>
          <a:stretch/>
        </p:blipFill>
        <p:spPr>
          <a:xfrm>
            <a:off x="256342" y="2271563"/>
            <a:ext cx="11675608" cy="2156059"/>
          </a:xfrm>
          <a:prstGeom prst="rect">
            <a:avLst/>
          </a:prstGeom>
          <a:ln w="28575">
            <a:solidFill>
              <a:schemeClr val="tx1"/>
            </a:solidFill>
          </a:ln>
        </p:spPr>
      </p:pic>
    </p:spTree>
    <p:extLst>
      <p:ext uri="{BB962C8B-B14F-4D97-AF65-F5344CB8AC3E}">
        <p14:creationId xmlns:p14="http://schemas.microsoft.com/office/powerpoint/2010/main" xmlns="" val="2217378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Fluid challenge</a:t>
            </a:r>
          </a:p>
        </p:txBody>
      </p:sp>
      <p:sp>
        <p:nvSpPr>
          <p:cNvPr id="3" name="Content Placeholder 2"/>
          <p:cNvSpPr>
            <a:spLocks noGrp="1"/>
          </p:cNvSpPr>
          <p:nvPr>
            <p:ph idx="1"/>
          </p:nvPr>
        </p:nvSpPr>
        <p:spPr/>
        <p:txBody>
          <a:bodyPr/>
          <a:lstStyle/>
          <a:p>
            <a:pPr>
              <a:lnSpc>
                <a:spcPct val="200000"/>
              </a:lnSpc>
            </a:pPr>
            <a:r>
              <a:rPr lang="en-US" b="1" dirty="0">
                <a:solidFill>
                  <a:schemeClr val="accent5"/>
                </a:solidFill>
              </a:rPr>
              <a:t>PAH </a:t>
            </a:r>
            <a:r>
              <a:rPr lang="en-US" b="1" dirty="0" smtClean="0">
                <a:solidFill>
                  <a:schemeClr val="accent5"/>
                </a:solidFill>
              </a:rPr>
              <a:t>Vs. </a:t>
            </a:r>
            <a:r>
              <a:rPr lang="en-US" b="1" dirty="0">
                <a:solidFill>
                  <a:schemeClr val="accent5"/>
                </a:solidFill>
              </a:rPr>
              <a:t>PH-left heart disease </a:t>
            </a:r>
            <a:endParaRPr lang="en-US" b="1" dirty="0" smtClean="0">
              <a:solidFill>
                <a:schemeClr val="accent5"/>
              </a:solidFill>
            </a:endParaRPr>
          </a:p>
          <a:p>
            <a:pPr>
              <a:lnSpc>
                <a:spcPct val="200000"/>
              </a:lnSpc>
            </a:pPr>
            <a:r>
              <a:rPr lang="en-US" dirty="0"/>
              <a:t>500 mL normal saline over 5 min </a:t>
            </a:r>
            <a:endParaRPr lang="en-US" dirty="0" smtClean="0"/>
          </a:p>
          <a:p>
            <a:pPr>
              <a:lnSpc>
                <a:spcPct val="200000"/>
              </a:lnSpc>
            </a:pPr>
            <a:r>
              <a:rPr lang="en-US" dirty="0" smtClean="0"/>
              <a:t>Occult </a:t>
            </a:r>
            <a:r>
              <a:rPr lang="en-US" dirty="0"/>
              <a:t>LV lusitropic impairment to uncover </a:t>
            </a:r>
            <a:r>
              <a:rPr lang="en-US" dirty="0" smtClean="0"/>
              <a:t>PH</a:t>
            </a:r>
          </a:p>
          <a:p>
            <a:pPr>
              <a:lnSpc>
                <a:spcPct val="200000"/>
              </a:lnSpc>
            </a:pPr>
            <a:r>
              <a:rPr lang="en-US" b="1" dirty="0" smtClean="0">
                <a:solidFill>
                  <a:srgbClr val="FF0000"/>
                </a:solidFill>
              </a:rPr>
              <a:t>↑PAWP </a:t>
            </a:r>
            <a:r>
              <a:rPr lang="en-US" b="1" dirty="0">
                <a:solidFill>
                  <a:srgbClr val="FF0000"/>
                </a:solidFill>
              </a:rPr>
              <a:t>to </a:t>
            </a:r>
            <a:r>
              <a:rPr lang="en-US" b="1" dirty="0" smtClean="0">
                <a:solidFill>
                  <a:srgbClr val="FF0000"/>
                </a:solidFill>
              </a:rPr>
              <a:t>&gt; 18 </a:t>
            </a:r>
            <a:r>
              <a:rPr lang="en-US" b="1" dirty="0">
                <a:solidFill>
                  <a:srgbClr val="FF0000"/>
                </a:solidFill>
              </a:rPr>
              <a:t>mm </a:t>
            </a:r>
            <a:r>
              <a:rPr lang="en-US" b="1" dirty="0" smtClean="0">
                <a:solidFill>
                  <a:srgbClr val="FF0000"/>
                </a:solidFill>
              </a:rPr>
              <a:t>Hg</a:t>
            </a:r>
            <a:endParaRPr lang="en-US" b="1" dirty="0">
              <a:solidFill>
                <a:srgbClr val="FF0000"/>
              </a:solidFill>
            </a:endParaRPr>
          </a:p>
        </p:txBody>
      </p:sp>
      <p:sp>
        <p:nvSpPr>
          <p:cNvPr id="4" name="Rounded Rectangle 3"/>
          <p:cNvSpPr/>
          <p:nvPr/>
        </p:nvSpPr>
        <p:spPr>
          <a:xfrm>
            <a:off x="316029" y="6037580"/>
            <a:ext cx="11559941" cy="5486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Most available data are derived from studies aiming to </a:t>
            </a:r>
            <a:r>
              <a:rPr lang="en-US" dirty="0" smtClean="0">
                <a:ln w="0"/>
                <a:solidFill>
                  <a:schemeClr val="tx1"/>
                </a:solidFill>
                <a:effectLst>
                  <a:outerShdw blurRad="38100" dist="19050" dir="2700000" algn="tl" rotWithShape="0">
                    <a:schemeClr val="dk1">
                      <a:alpha val="40000"/>
                    </a:schemeClr>
                  </a:outerShdw>
                </a:effectLst>
              </a:rPr>
              <a:t>uncover HFpEF rather </a:t>
            </a:r>
            <a:r>
              <a:rPr lang="en-US" dirty="0">
                <a:ln w="0"/>
                <a:solidFill>
                  <a:schemeClr val="tx1"/>
                </a:solidFill>
                <a:effectLst>
                  <a:outerShdw blurRad="38100" dist="19050" dir="2700000" algn="tl" rotWithShape="0">
                    <a:schemeClr val="dk1">
                      <a:alpha val="40000"/>
                    </a:schemeClr>
                  </a:outerShdw>
                </a:effectLst>
              </a:rPr>
              <a:t>than identify group 2 PH</a:t>
            </a:r>
          </a:p>
        </p:txBody>
      </p:sp>
    </p:spTree>
    <p:extLst>
      <p:ext uri="{BB962C8B-B14F-4D97-AF65-F5344CB8AC3E}">
        <p14:creationId xmlns:p14="http://schemas.microsoft.com/office/powerpoint/2010/main" xmlns="" val="357641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8853" t="14230" r="14580" b="12994"/>
          <a:stretch/>
        </p:blipFill>
        <p:spPr>
          <a:xfrm>
            <a:off x="508534" y="0"/>
            <a:ext cx="11174931" cy="6689558"/>
          </a:xfrm>
          <a:prstGeom prst="rect">
            <a:avLst/>
          </a:prstGeom>
        </p:spPr>
      </p:pic>
    </p:spTree>
    <p:extLst>
      <p:ext uri="{BB962C8B-B14F-4D97-AF65-F5344CB8AC3E}">
        <p14:creationId xmlns:p14="http://schemas.microsoft.com/office/powerpoint/2010/main" xmlns="" val="35023026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8682" t="14452" r="14580" b="16533"/>
          <a:stretch/>
        </p:blipFill>
        <p:spPr>
          <a:xfrm>
            <a:off x="1408497" y="239996"/>
            <a:ext cx="9375006" cy="6414480"/>
          </a:xfrm>
          <a:prstGeom prst="rect">
            <a:avLst/>
          </a:prstGeom>
        </p:spPr>
      </p:pic>
    </p:spTree>
    <p:extLst>
      <p:ext uri="{BB962C8B-B14F-4D97-AF65-F5344CB8AC3E}">
        <p14:creationId xmlns:p14="http://schemas.microsoft.com/office/powerpoint/2010/main" xmlns="" val="7493028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2257" t="25290" r="7986" b="27594"/>
          <a:stretch/>
        </p:blipFill>
        <p:spPr>
          <a:xfrm>
            <a:off x="34677" y="1128971"/>
            <a:ext cx="12157323" cy="4039796"/>
          </a:xfrm>
          <a:prstGeom prst="rect">
            <a:avLst/>
          </a:prstGeom>
        </p:spPr>
      </p:pic>
      <p:sp>
        <p:nvSpPr>
          <p:cNvPr id="2" name="Rounded Rectangle 1"/>
          <p:cNvSpPr/>
          <p:nvPr/>
        </p:nvSpPr>
        <p:spPr>
          <a:xfrm>
            <a:off x="5014762" y="2627697"/>
            <a:ext cx="635267" cy="2406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646371" y="2868328"/>
            <a:ext cx="635267" cy="2406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562825" y="2594007"/>
            <a:ext cx="1243263" cy="2743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927558" y="2868327"/>
            <a:ext cx="635267" cy="2406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718884" y="2579567"/>
            <a:ext cx="1243263" cy="27432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072387" y="2908238"/>
            <a:ext cx="635267" cy="24063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6846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15780" t="14692" r="12012" b="10388"/>
          <a:stretch/>
        </p:blipFill>
        <p:spPr>
          <a:xfrm>
            <a:off x="1565304" y="1391478"/>
            <a:ext cx="9300568" cy="5337313"/>
          </a:xfrm>
          <a:prstGeom prst="rect">
            <a:avLst/>
          </a:prstGeom>
        </p:spPr>
      </p:pic>
      <p:pic>
        <p:nvPicPr>
          <p:cNvPr id="4" name="Content Placeholder 3"/>
          <p:cNvPicPr>
            <a:picLocks noChangeAspect="1"/>
          </p:cNvPicPr>
          <p:nvPr/>
        </p:nvPicPr>
        <p:blipFill rotWithShape="1">
          <a:blip r:embed="rId3"/>
          <a:srcRect l="12257" t="25290" r="7986" b="58549"/>
          <a:stretch/>
        </p:blipFill>
        <p:spPr>
          <a:xfrm>
            <a:off x="1565303" y="331447"/>
            <a:ext cx="9300569" cy="1060031"/>
          </a:xfrm>
          <a:prstGeom prst="rect">
            <a:avLst/>
          </a:prstGeom>
        </p:spPr>
      </p:pic>
      <p:sp>
        <p:nvSpPr>
          <p:cNvPr id="8" name="Oval 7"/>
          <p:cNvSpPr/>
          <p:nvPr/>
        </p:nvSpPr>
        <p:spPr>
          <a:xfrm>
            <a:off x="6013174" y="1391478"/>
            <a:ext cx="983974" cy="48701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9206948" y="2030894"/>
            <a:ext cx="1487556" cy="573157"/>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7616686" y="2915478"/>
            <a:ext cx="1388165" cy="48701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6013174" y="5430077"/>
            <a:ext cx="1421296" cy="752061"/>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4326835" y="5938629"/>
            <a:ext cx="1586948" cy="680832"/>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185759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4301" t="25942" r="25284" b="26029"/>
          <a:stretch/>
        </p:blipFill>
        <p:spPr>
          <a:xfrm>
            <a:off x="0" y="173254"/>
            <a:ext cx="12177628" cy="6525928"/>
          </a:xfrm>
          <a:prstGeom prst="rect">
            <a:avLst/>
          </a:prstGeom>
        </p:spPr>
      </p:pic>
      <p:sp>
        <p:nvSpPr>
          <p:cNvPr id="5" name="Down Arrow 4"/>
          <p:cNvSpPr/>
          <p:nvPr/>
        </p:nvSpPr>
        <p:spPr>
          <a:xfrm>
            <a:off x="1559292" y="1280161"/>
            <a:ext cx="134753" cy="25988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own Arrow 5"/>
          <p:cNvSpPr/>
          <p:nvPr/>
        </p:nvSpPr>
        <p:spPr>
          <a:xfrm flipV="1">
            <a:off x="6693568" y="769220"/>
            <a:ext cx="162025" cy="2502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flipV="1">
            <a:off x="6890886" y="1846447"/>
            <a:ext cx="162025" cy="2502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40931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6294" t="24502" r="12397" b="47391"/>
          <a:stretch/>
        </p:blipFill>
        <p:spPr>
          <a:xfrm>
            <a:off x="870562" y="1934678"/>
            <a:ext cx="10542409" cy="2337380"/>
          </a:xfrm>
          <a:prstGeom prst="rect">
            <a:avLst/>
          </a:prstGeom>
        </p:spPr>
      </p:pic>
      <p:pic>
        <p:nvPicPr>
          <p:cNvPr id="5" name="Content Placeholder 3"/>
          <p:cNvPicPr>
            <a:picLocks noChangeAspect="1"/>
          </p:cNvPicPr>
          <p:nvPr/>
        </p:nvPicPr>
        <p:blipFill rotWithShape="1">
          <a:blip r:embed="rId3"/>
          <a:srcRect l="12257" t="25290" r="7986" b="58549"/>
          <a:stretch/>
        </p:blipFill>
        <p:spPr>
          <a:xfrm>
            <a:off x="867245" y="729420"/>
            <a:ext cx="10542409" cy="1205258"/>
          </a:xfrm>
          <a:prstGeom prst="rect">
            <a:avLst/>
          </a:prstGeom>
        </p:spPr>
      </p:pic>
      <p:pic>
        <p:nvPicPr>
          <p:cNvPr id="6" name="Picture 5"/>
          <p:cNvPicPr>
            <a:picLocks noChangeAspect="1"/>
          </p:cNvPicPr>
          <p:nvPr/>
        </p:nvPicPr>
        <p:blipFill rotWithShape="1">
          <a:blip r:embed="rId4"/>
          <a:srcRect l="15229" t="53313" r="12433" b="33522"/>
          <a:stretch/>
        </p:blipFill>
        <p:spPr>
          <a:xfrm>
            <a:off x="870562" y="4272058"/>
            <a:ext cx="10545726" cy="1079588"/>
          </a:xfrm>
          <a:prstGeom prst="rect">
            <a:avLst/>
          </a:prstGeom>
        </p:spPr>
      </p:pic>
      <p:sp>
        <p:nvSpPr>
          <p:cNvPr id="7" name="Oval 6"/>
          <p:cNvSpPr/>
          <p:nvPr/>
        </p:nvSpPr>
        <p:spPr>
          <a:xfrm>
            <a:off x="9507144" y="1934678"/>
            <a:ext cx="1696661" cy="548640"/>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p:cNvSpPr/>
          <p:nvPr/>
        </p:nvSpPr>
        <p:spPr>
          <a:xfrm>
            <a:off x="5907296" y="4801448"/>
            <a:ext cx="1359778" cy="48701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xmlns="" val="8682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945" y="2675188"/>
            <a:ext cx="10515600" cy="1325563"/>
          </a:xfrm>
        </p:spPr>
        <p:txBody>
          <a:bodyPr>
            <a:normAutofit/>
          </a:bodyPr>
          <a:lstStyle/>
          <a:p>
            <a:pPr algn="ctr"/>
            <a:r>
              <a:rPr lang="en-US" sz="8000" b="1" dirty="0" smtClean="0">
                <a:solidFill>
                  <a:srgbClr val="FF0000"/>
                </a:solidFill>
                <a:latin typeface="+mn-lt"/>
              </a:rPr>
              <a:t>Treatment</a:t>
            </a:r>
            <a:endParaRPr lang="en-US" sz="8000" b="1" dirty="0">
              <a:solidFill>
                <a:srgbClr val="FF0000"/>
              </a:solidFill>
              <a:latin typeface="+mn-lt"/>
            </a:endParaRPr>
          </a:p>
        </p:txBody>
      </p:sp>
    </p:spTree>
    <p:extLst>
      <p:ext uri="{BB962C8B-B14F-4D97-AF65-F5344CB8AC3E}">
        <p14:creationId xmlns:p14="http://schemas.microsoft.com/office/powerpoint/2010/main" xmlns="" val="40088023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163" y="182248"/>
            <a:ext cx="7442735" cy="626278"/>
          </a:xfrm>
        </p:spPr>
        <p:txBody>
          <a:bodyPr>
            <a:normAutofit/>
          </a:bodyPr>
          <a:lstStyle/>
          <a:p>
            <a:pPr algn="ctr"/>
            <a:r>
              <a:rPr lang="en-US" sz="2800" b="1" dirty="0">
                <a:solidFill>
                  <a:srgbClr val="FF0000"/>
                </a:solidFill>
                <a:latin typeface="+mn-lt"/>
              </a:rPr>
              <a:t>Pulmonary </a:t>
            </a:r>
            <a:r>
              <a:rPr lang="en-US" sz="2800" b="1" dirty="0" smtClean="0">
                <a:solidFill>
                  <a:srgbClr val="FF0000"/>
                </a:solidFill>
                <a:latin typeface="+mn-lt"/>
              </a:rPr>
              <a:t>arterial hypertension </a:t>
            </a:r>
            <a:r>
              <a:rPr lang="en-US" sz="2800" b="1" dirty="0">
                <a:solidFill>
                  <a:srgbClr val="FF0000"/>
                </a:solidFill>
                <a:latin typeface="+mn-lt"/>
              </a:rPr>
              <a:t>(group 1)</a:t>
            </a:r>
          </a:p>
        </p:txBody>
      </p:sp>
      <p:pic>
        <p:nvPicPr>
          <p:cNvPr id="4" name="Content Placeholder 3"/>
          <p:cNvPicPr>
            <a:picLocks noGrp="1" noChangeAspect="1"/>
          </p:cNvPicPr>
          <p:nvPr>
            <p:ph idx="1"/>
          </p:nvPr>
        </p:nvPicPr>
        <p:blipFill rotWithShape="1">
          <a:blip r:embed="rId2"/>
          <a:srcRect l="23953" t="2948" r="23538" b="4146"/>
          <a:stretch/>
        </p:blipFill>
        <p:spPr>
          <a:xfrm>
            <a:off x="2329313" y="85996"/>
            <a:ext cx="6718434" cy="6686596"/>
          </a:xfrm>
          <a:prstGeom prst="rect">
            <a:avLst/>
          </a:prstGeom>
        </p:spPr>
      </p:pic>
    </p:spTree>
    <p:extLst>
      <p:ext uri="{BB962C8B-B14F-4D97-AF65-F5344CB8AC3E}">
        <p14:creationId xmlns:p14="http://schemas.microsoft.com/office/powerpoint/2010/main" xmlns="" val="3868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47511" y="0"/>
            <a:ext cx="8239225" cy="6756165"/>
          </a:xfrm>
          <a:prstGeom prst="rect">
            <a:avLst/>
          </a:prstGeom>
        </p:spPr>
      </p:pic>
    </p:spTree>
    <p:extLst>
      <p:ext uri="{BB962C8B-B14F-4D97-AF65-F5344CB8AC3E}">
        <p14:creationId xmlns:p14="http://schemas.microsoft.com/office/powerpoint/2010/main" xmlns="" val="25063068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999"/>
            <a:ext cx="10515600" cy="809157"/>
          </a:xfrm>
        </p:spPr>
        <p:txBody>
          <a:bodyPr/>
          <a:lstStyle/>
          <a:p>
            <a:pPr algn="ctr"/>
            <a:r>
              <a:rPr lang="en-US" b="1" dirty="0">
                <a:solidFill>
                  <a:srgbClr val="FF0000"/>
                </a:solidFill>
                <a:latin typeface="+mn-lt"/>
              </a:rPr>
              <a:t>General measures</a:t>
            </a:r>
          </a:p>
        </p:txBody>
      </p:sp>
      <p:sp>
        <p:nvSpPr>
          <p:cNvPr id="3" name="Content Placeholder 2"/>
          <p:cNvSpPr>
            <a:spLocks noGrp="1"/>
          </p:cNvSpPr>
          <p:nvPr>
            <p:ph idx="1"/>
          </p:nvPr>
        </p:nvSpPr>
        <p:spPr>
          <a:xfrm>
            <a:off x="838200" y="1366787"/>
            <a:ext cx="10515600" cy="5053264"/>
          </a:xfrm>
        </p:spPr>
        <p:txBody>
          <a:bodyPr>
            <a:normAutofit/>
          </a:bodyPr>
          <a:lstStyle/>
          <a:p>
            <a:pPr>
              <a:lnSpc>
                <a:spcPct val="200000"/>
              </a:lnSpc>
              <a:buFont typeface="Wingdings" panose="05000000000000000000" pitchFamily="2" charset="2"/>
              <a:buChar char="ü"/>
            </a:pPr>
            <a:r>
              <a:rPr lang="en-US" dirty="0"/>
              <a:t>Physical activity and supervised </a:t>
            </a:r>
            <a:r>
              <a:rPr lang="en-US" dirty="0" smtClean="0"/>
              <a:t>rehabilitation</a:t>
            </a:r>
          </a:p>
          <a:p>
            <a:pPr>
              <a:lnSpc>
                <a:spcPct val="200000"/>
              </a:lnSpc>
              <a:buFont typeface="Wingdings" panose="05000000000000000000" pitchFamily="2" charset="2"/>
              <a:buChar char="ü"/>
            </a:pPr>
            <a:r>
              <a:rPr lang="en-US" dirty="0" smtClean="0"/>
              <a:t>Anticoagulation</a:t>
            </a:r>
          </a:p>
          <a:p>
            <a:pPr>
              <a:lnSpc>
                <a:spcPct val="200000"/>
              </a:lnSpc>
              <a:buFont typeface="Wingdings" panose="05000000000000000000" pitchFamily="2" charset="2"/>
              <a:buChar char="ü"/>
            </a:pPr>
            <a:r>
              <a:rPr lang="en-US" dirty="0" smtClean="0"/>
              <a:t>Diuretics</a:t>
            </a:r>
          </a:p>
          <a:p>
            <a:pPr>
              <a:lnSpc>
                <a:spcPct val="200000"/>
              </a:lnSpc>
              <a:buFont typeface="Wingdings" panose="05000000000000000000" pitchFamily="2" charset="2"/>
              <a:buChar char="ü"/>
            </a:pPr>
            <a:r>
              <a:rPr lang="en-US" dirty="0" smtClean="0"/>
              <a:t>Oxygen</a:t>
            </a:r>
          </a:p>
          <a:p>
            <a:pPr>
              <a:lnSpc>
                <a:spcPct val="200000"/>
              </a:lnSpc>
              <a:buFont typeface="Wingdings" panose="05000000000000000000" pitchFamily="2" charset="2"/>
              <a:buChar char="ü"/>
            </a:pPr>
            <a:r>
              <a:rPr lang="en-US" dirty="0"/>
              <a:t>Anaemia and iron status</a:t>
            </a:r>
          </a:p>
        </p:txBody>
      </p:sp>
    </p:spTree>
    <p:extLst>
      <p:ext uri="{BB962C8B-B14F-4D97-AF65-F5344CB8AC3E}">
        <p14:creationId xmlns:p14="http://schemas.microsoft.com/office/powerpoint/2010/main" xmlns="" val="14664525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3111" y="114869"/>
            <a:ext cx="7555029" cy="539650"/>
          </a:xfrm>
        </p:spPr>
        <p:txBody>
          <a:bodyPr>
            <a:noAutofit/>
          </a:bodyPr>
          <a:lstStyle/>
          <a:p>
            <a:r>
              <a:rPr lang="en-US" sz="3200" b="1" dirty="0">
                <a:solidFill>
                  <a:srgbClr val="FF0000"/>
                </a:solidFill>
                <a:latin typeface="+mn-lt"/>
              </a:rPr>
              <a:t>Pulmonary arterial hypertension therapies</a:t>
            </a:r>
          </a:p>
        </p:txBody>
      </p:sp>
      <p:pic>
        <p:nvPicPr>
          <p:cNvPr id="4" name="Content Placeholder 3"/>
          <p:cNvPicPr>
            <a:picLocks noGrp="1" noChangeAspect="1"/>
          </p:cNvPicPr>
          <p:nvPr>
            <p:ph idx="1"/>
          </p:nvPr>
        </p:nvPicPr>
        <p:blipFill rotWithShape="1">
          <a:blip r:embed="rId2"/>
          <a:srcRect l="24701" t="2064" r="23911" b="17418"/>
          <a:stretch/>
        </p:blipFill>
        <p:spPr>
          <a:xfrm>
            <a:off x="2253111" y="0"/>
            <a:ext cx="7560245" cy="6663265"/>
          </a:xfrm>
          <a:prstGeom prst="rect">
            <a:avLst/>
          </a:prstGeom>
        </p:spPr>
      </p:pic>
    </p:spTree>
    <p:extLst>
      <p:ext uri="{BB962C8B-B14F-4D97-AF65-F5344CB8AC3E}">
        <p14:creationId xmlns:p14="http://schemas.microsoft.com/office/powerpoint/2010/main" xmlns="" val="383415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6318" t="6488" r="26649" b="4588"/>
          <a:stretch/>
        </p:blipFill>
        <p:spPr>
          <a:xfrm>
            <a:off x="2964582" y="0"/>
            <a:ext cx="6314173" cy="6715072"/>
          </a:xfrm>
          <a:prstGeom prst="rect">
            <a:avLst/>
          </a:prstGeom>
        </p:spPr>
      </p:pic>
    </p:spTree>
    <p:extLst>
      <p:ext uri="{BB962C8B-B14F-4D97-AF65-F5344CB8AC3E}">
        <p14:creationId xmlns:p14="http://schemas.microsoft.com/office/powerpoint/2010/main" xmlns="" val="32938278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450" y="249622"/>
            <a:ext cx="10515600" cy="838033"/>
          </a:xfrm>
        </p:spPr>
        <p:txBody>
          <a:bodyPr/>
          <a:lstStyle/>
          <a:p>
            <a:pPr algn="ctr"/>
            <a:r>
              <a:rPr lang="en-US" b="1" dirty="0" smtClean="0">
                <a:solidFill>
                  <a:srgbClr val="FF0000"/>
                </a:solidFill>
                <a:latin typeface="+mn-lt"/>
              </a:rPr>
              <a:t>1. Calcium </a:t>
            </a:r>
            <a:r>
              <a:rPr lang="en-US" b="1" dirty="0">
                <a:solidFill>
                  <a:srgbClr val="FF0000"/>
                </a:solidFill>
                <a:latin typeface="+mn-lt"/>
              </a:rPr>
              <a:t>channel blockers</a:t>
            </a:r>
          </a:p>
        </p:txBody>
      </p:sp>
      <p:pic>
        <p:nvPicPr>
          <p:cNvPr id="4" name="Content Placeholder 3"/>
          <p:cNvPicPr>
            <a:picLocks noGrp="1" noChangeAspect="1"/>
          </p:cNvPicPr>
          <p:nvPr>
            <p:ph idx="1"/>
          </p:nvPr>
        </p:nvPicPr>
        <p:blipFill rotWithShape="1">
          <a:blip r:embed="rId3"/>
          <a:srcRect l="14995" t="35466" r="28267" b="27151"/>
          <a:stretch/>
        </p:blipFill>
        <p:spPr>
          <a:xfrm>
            <a:off x="2242685" y="1540042"/>
            <a:ext cx="8407542" cy="3195587"/>
          </a:xfrm>
          <a:prstGeom prst="rect">
            <a:avLst/>
          </a:prstGeom>
        </p:spPr>
      </p:pic>
      <p:pic>
        <p:nvPicPr>
          <p:cNvPr id="5" name="Picture 4"/>
          <p:cNvPicPr>
            <a:picLocks noChangeAspect="1"/>
          </p:cNvPicPr>
          <p:nvPr/>
        </p:nvPicPr>
        <p:blipFill rotWithShape="1">
          <a:blip r:embed="rId4"/>
          <a:srcRect l="33495" t="57973" r="11832" b="36542"/>
          <a:stretch/>
        </p:blipFill>
        <p:spPr>
          <a:xfrm>
            <a:off x="2242685" y="4831882"/>
            <a:ext cx="8356821" cy="471638"/>
          </a:xfrm>
          <a:prstGeom prst="rect">
            <a:avLst/>
          </a:prstGeom>
        </p:spPr>
      </p:pic>
      <p:sp>
        <p:nvSpPr>
          <p:cNvPr id="6" name="Rounded Rectangle 5"/>
          <p:cNvSpPr/>
          <p:nvPr/>
        </p:nvSpPr>
        <p:spPr>
          <a:xfrm>
            <a:off x="3070460" y="5544151"/>
            <a:ext cx="6458551" cy="9047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Systemic hypotension</a:t>
            </a:r>
          </a:p>
          <a:p>
            <a:pPr algn="ctr"/>
            <a:r>
              <a:rPr lang="en-US" sz="2800" b="1" dirty="0" smtClean="0">
                <a:solidFill>
                  <a:srgbClr val="FF0000"/>
                </a:solidFill>
              </a:rPr>
              <a:t>Peripheral </a:t>
            </a:r>
            <a:r>
              <a:rPr lang="en-US" sz="2800" b="1" dirty="0">
                <a:solidFill>
                  <a:srgbClr val="FF0000"/>
                </a:solidFill>
              </a:rPr>
              <a:t>oedema</a:t>
            </a:r>
          </a:p>
        </p:txBody>
      </p:sp>
    </p:spTree>
    <p:extLst>
      <p:ext uri="{BB962C8B-B14F-4D97-AF65-F5344CB8AC3E}">
        <p14:creationId xmlns:p14="http://schemas.microsoft.com/office/powerpoint/2010/main" xmlns="" val="80928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Not </a:t>
            </a:r>
            <a:r>
              <a:rPr lang="en-US" dirty="0"/>
              <a:t>undergone a </a:t>
            </a:r>
            <a:r>
              <a:rPr lang="en-US" dirty="0" smtClean="0"/>
              <a:t>vasoreactivity </a:t>
            </a:r>
            <a:r>
              <a:rPr lang="en-US" dirty="0"/>
              <a:t>study </a:t>
            </a:r>
            <a:endParaRPr lang="en-US" dirty="0" smtClean="0"/>
          </a:p>
          <a:p>
            <a:endParaRPr lang="en-US" dirty="0"/>
          </a:p>
          <a:p>
            <a:r>
              <a:rPr lang="en-US" dirty="0" smtClean="0"/>
              <a:t>Negative test</a:t>
            </a:r>
          </a:p>
          <a:p>
            <a:endParaRPr lang="en-US" dirty="0" smtClean="0"/>
          </a:p>
          <a:p>
            <a:endParaRPr lang="en-US" dirty="0"/>
          </a:p>
          <a:p>
            <a:r>
              <a:rPr lang="en-US" dirty="0" smtClean="0"/>
              <a:t>Potentially </a:t>
            </a:r>
            <a:r>
              <a:rPr lang="en-US" dirty="0"/>
              <a:t>severe side effects (e.g. severe hypotension, syncope, </a:t>
            </a:r>
            <a:r>
              <a:rPr lang="en-US" dirty="0" smtClean="0"/>
              <a:t>and RV </a:t>
            </a:r>
            <a:r>
              <a:rPr lang="en-US" dirty="0"/>
              <a:t>failure</a:t>
            </a:r>
            <a:r>
              <a:rPr lang="en-US" dirty="0" smtClean="0"/>
              <a:t>)</a:t>
            </a:r>
            <a:endParaRPr lang="en-US" dirty="0"/>
          </a:p>
        </p:txBody>
      </p:sp>
      <p:sp>
        <p:nvSpPr>
          <p:cNvPr id="4" name="Oval 3"/>
          <p:cNvSpPr/>
          <p:nvPr/>
        </p:nvSpPr>
        <p:spPr>
          <a:xfrm>
            <a:off x="7575082" y="2136808"/>
            <a:ext cx="2406316" cy="107803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CCB</a:t>
            </a:r>
            <a:endParaRPr lang="en-US" sz="3200" b="1" dirty="0">
              <a:solidFill>
                <a:srgbClr val="FF0000"/>
              </a:solidFill>
            </a:endParaRPr>
          </a:p>
        </p:txBody>
      </p:sp>
      <p:sp>
        <p:nvSpPr>
          <p:cNvPr id="5" name="&quot;No&quot; Symbol 4"/>
          <p:cNvSpPr/>
          <p:nvPr/>
        </p:nvSpPr>
        <p:spPr>
          <a:xfrm>
            <a:off x="8248851" y="1905802"/>
            <a:ext cx="1145406" cy="1491916"/>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523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0000"/>
                </a:solidFill>
                <a:latin typeface="+mn-lt"/>
              </a:rPr>
              <a:t>2. Endothelin </a:t>
            </a:r>
            <a:r>
              <a:rPr lang="en-US" b="1" dirty="0">
                <a:solidFill>
                  <a:srgbClr val="FF0000"/>
                </a:solidFill>
                <a:latin typeface="+mn-lt"/>
              </a:rPr>
              <a:t>receptor antagonists</a:t>
            </a:r>
          </a:p>
        </p:txBody>
      </p:sp>
      <p:pic>
        <p:nvPicPr>
          <p:cNvPr id="4" name="Content Placeholder 3"/>
          <p:cNvPicPr>
            <a:picLocks noGrp="1" noChangeAspect="1"/>
          </p:cNvPicPr>
          <p:nvPr>
            <p:ph idx="1"/>
          </p:nvPr>
        </p:nvPicPr>
        <p:blipFill rotWithShape="1">
          <a:blip r:embed="rId2"/>
          <a:srcRect l="30548" t="38783" r="11967" b="37548"/>
          <a:stretch/>
        </p:blipFill>
        <p:spPr>
          <a:xfrm>
            <a:off x="564443" y="2329313"/>
            <a:ext cx="11096401" cy="2569945"/>
          </a:xfrm>
          <a:prstGeom prst="rect">
            <a:avLst/>
          </a:prstGeom>
        </p:spPr>
      </p:pic>
    </p:spTree>
    <p:extLst>
      <p:ext uri="{BB962C8B-B14F-4D97-AF65-F5344CB8AC3E}">
        <p14:creationId xmlns:p14="http://schemas.microsoft.com/office/powerpoint/2010/main" xmlns="" val="3638543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45011" y="442762"/>
            <a:ext cx="11979204" cy="6121668"/>
          </a:xfrm>
          <a:prstGeom prst="rect">
            <a:avLst/>
          </a:prstGeom>
        </p:spPr>
      </p:pic>
    </p:spTree>
    <p:extLst>
      <p:ext uri="{BB962C8B-B14F-4D97-AF65-F5344CB8AC3E}">
        <p14:creationId xmlns:p14="http://schemas.microsoft.com/office/powerpoint/2010/main" xmlns="" val="38765774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Ambrisentan</a:t>
            </a:r>
          </a:p>
        </p:txBody>
      </p:sp>
      <p:sp>
        <p:nvSpPr>
          <p:cNvPr id="3" name="Content Placeholder 2"/>
          <p:cNvSpPr>
            <a:spLocks noGrp="1"/>
          </p:cNvSpPr>
          <p:nvPr>
            <p:ph idx="1"/>
          </p:nvPr>
        </p:nvSpPr>
        <p:spPr/>
        <p:txBody>
          <a:bodyPr/>
          <a:lstStyle/>
          <a:p>
            <a:pPr>
              <a:lnSpc>
                <a:spcPct val="150000"/>
              </a:lnSpc>
            </a:pPr>
            <a:r>
              <a:rPr lang="en-US" dirty="0" smtClean="0"/>
              <a:t>Oral </a:t>
            </a:r>
            <a:r>
              <a:rPr lang="en-US" dirty="0"/>
              <a:t>ERA </a:t>
            </a:r>
            <a:endParaRPr lang="en-US" dirty="0" smtClean="0"/>
          </a:p>
          <a:p>
            <a:pPr>
              <a:lnSpc>
                <a:spcPct val="150000"/>
              </a:lnSpc>
            </a:pPr>
            <a:r>
              <a:rPr lang="en-US" dirty="0" smtClean="0"/>
              <a:t>Preferentially</a:t>
            </a:r>
            <a:r>
              <a:rPr lang="en-US" dirty="0"/>
              <a:t> </a:t>
            </a:r>
            <a:r>
              <a:rPr lang="en-US" dirty="0" smtClean="0"/>
              <a:t>blocks </a:t>
            </a:r>
            <a:r>
              <a:rPr lang="en-US" dirty="0"/>
              <a:t>the endothelin A receptors</a:t>
            </a:r>
          </a:p>
        </p:txBody>
      </p:sp>
      <p:sp>
        <p:nvSpPr>
          <p:cNvPr id="4" name="Rounded Rectangle 3"/>
          <p:cNvSpPr/>
          <p:nvPr/>
        </p:nvSpPr>
        <p:spPr>
          <a:xfrm>
            <a:off x="3070461" y="5544151"/>
            <a:ext cx="4302492" cy="76774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Peripheral </a:t>
            </a:r>
            <a:r>
              <a:rPr lang="en-US" sz="2800" b="1" dirty="0">
                <a:solidFill>
                  <a:srgbClr val="FF0000"/>
                </a:solidFill>
              </a:rPr>
              <a:t>oedema</a:t>
            </a:r>
          </a:p>
        </p:txBody>
      </p:sp>
    </p:spTree>
    <p:extLst>
      <p:ext uri="{BB962C8B-B14F-4D97-AF65-F5344CB8AC3E}">
        <p14:creationId xmlns:p14="http://schemas.microsoft.com/office/powerpoint/2010/main" xmlns="" val="345851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995"/>
            <a:ext cx="10515600" cy="828408"/>
          </a:xfrm>
        </p:spPr>
        <p:txBody>
          <a:bodyPr/>
          <a:lstStyle/>
          <a:p>
            <a:pPr algn="ctr"/>
            <a:r>
              <a:rPr lang="en-US" b="1" dirty="0" smtClean="0">
                <a:solidFill>
                  <a:srgbClr val="FF0000"/>
                </a:solidFill>
                <a:latin typeface="+mn-lt"/>
              </a:rPr>
              <a:t>Bosentan</a:t>
            </a:r>
            <a:endParaRPr lang="en-US" b="1" dirty="0">
              <a:solidFill>
                <a:srgbClr val="FF0000"/>
              </a:solidFill>
              <a:latin typeface="+mn-lt"/>
            </a:endParaRPr>
          </a:p>
        </p:txBody>
      </p:sp>
      <p:sp>
        <p:nvSpPr>
          <p:cNvPr id="3" name="Content Placeholder 2"/>
          <p:cNvSpPr>
            <a:spLocks noGrp="1"/>
          </p:cNvSpPr>
          <p:nvPr>
            <p:ph idx="1"/>
          </p:nvPr>
        </p:nvSpPr>
        <p:spPr>
          <a:xfrm>
            <a:off x="721895" y="1260909"/>
            <a:ext cx="11088303" cy="5419024"/>
          </a:xfrm>
        </p:spPr>
        <p:txBody>
          <a:bodyPr>
            <a:normAutofit/>
          </a:bodyPr>
          <a:lstStyle/>
          <a:p>
            <a:pPr>
              <a:lnSpc>
                <a:spcPct val="200000"/>
              </a:lnSpc>
            </a:pPr>
            <a:r>
              <a:rPr lang="en-US" dirty="0" smtClean="0"/>
              <a:t>Oral</a:t>
            </a:r>
          </a:p>
          <a:p>
            <a:pPr>
              <a:lnSpc>
                <a:spcPct val="200000"/>
              </a:lnSpc>
            </a:pPr>
            <a:r>
              <a:rPr lang="en-US" dirty="0" smtClean="0"/>
              <a:t>Dual ERA</a:t>
            </a:r>
          </a:p>
          <a:p>
            <a:pPr>
              <a:lnSpc>
                <a:spcPct val="200000"/>
              </a:lnSpc>
            </a:pPr>
            <a:r>
              <a:rPr lang="en-US" dirty="0"/>
              <a:t>Dose-dependent increases in liver </a:t>
            </a:r>
            <a:r>
              <a:rPr lang="en-US" dirty="0" smtClean="0"/>
              <a:t>transaminases </a:t>
            </a:r>
            <a:r>
              <a:rPr lang="en-US" dirty="0" smtClean="0">
                <a:sym typeface="Wingdings" panose="05000000000000000000" pitchFamily="2" charset="2"/>
              </a:rPr>
              <a:t> Monthly LFT</a:t>
            </a:r>
          </a:p>
          <a:p>
            <a:pPr>
              <a:lnSpc>
                <a:spcPct val="200000"/>
              </a:lnSpc>
            </a:pPr>
            <a:r>
              <a:rPr lang="en-US" dirty="0" smtClean="0"/>
              <a:t>Pharmacokinetic interactions</a:t>
            </a:r>
          </a:p>
          <a:p>
            <a:pPr lvl="1">
              <a:lnSpc>
                <a:spcPct val="150000"/>
              </a:lnSpc>
            </a:pPr>
            <a:r>
              <a:rPr lang="en-US" b="1" dirty="0" smtClean="0">
                <a:solidFill>
                  <a:srgbClr val="0070C0"/>
                </a:solidFill>
              </a:rPr>
              <a:t>Hormonal contraceptives </a:t>
            </a:r>
            <a:r>
              <a:rPr lang="en-US" dirty="0" smtClean="0"/>
              <a:t>unreliable</a:t>
            </a:r>
          </a:p>
          <a:p>
            <a:pPr lvl="1">
              <a:lnSpc>
                <a:spcPct val="150000"/>
              </a:lnSpc>
            </a:pPr>
            <a:r>
              <a:rPr lang="en-US" dirty="0" smtClean="0"/>
              <a:t>Lower </a:t>
            </a:r>
            <a:r>
              <a:rPr lang="en-US" dirty="0"/>
              <a:t>serum levels of </a:t>
            </a:r>
            <a:r>
              <a:rPr lang="en-US" b="1" dirty="0">
                <a:solidFill>
                  <a:srgbClr val="0070C0"/>
                </a:solidFill>
              </a:rPr>
              <a:t>warfarin, </a:t>
            </a:r>
            <a:r>
              <a:rPr lang="en-US" b="1" dirty="0" smtClean="0">
                <a:solidFill>
                  <a:srgbClr val="0070C0"/>
                </a:solidFill>
              </a:rPr>
              <a:t>sildenafil and </a:t>
            </a:r>
            <a:r>
              <a:rPr lang="en-US" b="1" dirty="0">
                <a:solidFill>
                  <a:srgbClr val="0070C0"/>
                </a:solidFill>
              </a:rPr>
              <a:t>tadalafil</a:t>
            </a:r>
          </a:p>
        </p:txBody>
      </p:sp>
    </p:spTree>
    <p:extLst>
      <p:ext uri="{BB962C8B-B14F-4D97-AF65-F5344CB8AC3E}">
        <p14:creationId xmlns:p14="http://schemas.microsoft.com/office/powerpoint/2010/main" xmlns="" val="8350691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Macitentan</a:t>
            </a:r>
          </a:p>
        </p:txBody>
      </p:sp>
      <p:sp>
        <p:nvSpPr>
          <p:cNvPr id="3" name="Content Placeholder 2"/>
          <p:cNvSpPr>
            <a:spLocks noGrp="1"/>
          </p:cNvSpPr>
          <p:nvPr>
            <p:ph idx="1"/>
          </p:nvPr>
        </p:nvSpPr>
        <p:spPr/>
        <p:txBody>
          <a:bodyPr/>
          <a:lstStyle/>
          <a:p>
            <a:pPr>
              <a:lnSpc>
                <a:spcPct val="150000"/>
              </a:lnSpc>
            </a:pPr>
            <a:r>
              <a:rPr lang="en-US" dirty="0" smtClean="0"/>
              <a:t>Oral </a:t>
            </a:r>
          </a:p>
          <a:p>
            <a:pPr>
              <a:lnSpc>
                <a:spcPct val="150000"/>
              </a:lnSpc>
            </a:pPr>
            <a:r>
              <a:rPr lang="en-US" dirty="0" smtClean="0"/>
              <a:t>Dual ERA</a:t>
            </a:r>
          </a:p>
          <a:p>
            <a:pPr>
              <a:lnSpc>
                <a:spcPct val="150000"/>
              </a:lnSpc>
            </a:pPr>
            <a:r>
              <a:rPr lang="en-US" dirty="0" smtClean="0"/>
              <a:t>No liver toxicity</a:t>
            </a:r>
          </a:p>
          <a:p>
            <a:pPr>
              <a:lnSpc>
                <a:spcPct val="150000"/>
              </a:lnSpc>
            </a:pPr>
            <a:endParaRPr lang="en-US" dirty="0"/>
          </a:p>
        </p:txBody>
      </p:sp>
      <p:sp>
        <p:nvSpPr>
          <p:cNvPr id="4" name="Rounded Rectangle 3"/>
          <p:cNvSpPr/>
          <p:nvPr/>
        </p:nvSpPr>
        <p:spPr>
          <a:xfrm>
            <a:off x="3070461" y="5544151"/>
            <a:ext cx="4302492" cy="76774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a:t>
            </a:r>
            <a:r>
              <a:rPr lang="en-US" sz="2800" b="1" dirty="0" err="1" smtClean="0">
                <a:solidFill>
                  <a:srgbClr val="FF0000"/>
                </a:solidFill>
              </a:rPr>
              <a:t>Hb</a:t>
            </a:r>
            <a:r>
              <a:rPr lang="en-US" sz="2800" b="1" dirty="0" smtClean="0">
                <a:solidFill>
                  <a:srgbClr val="FF0000"/>
                </a:solidFill>
              </a:rPr>
              <a:t> </a:t>
            </a:r>
            <a:r>
              <a:rPr lang="en-US" sz="2800" b="1" dirty="0">
                <a:solidFill>
                  <a:srgbClr val="FF0000"/>
                </a:solidFill>
              </a:rPr>
              <a:t>to ≤8 g/</a:t>
            </a:r>
            <a:r>
              <a:rPr lang="en-US" sz="2800" b="1" dirty="0" err="1">
                <a:solidFill>
                  <a:srgbClr val="FF0000"/>
                </a:solidFill>
              </a:rPr>
              <a:t>dL</a:t>
            </a:r>
            <a:endParaRPr lang="en-US" sz="2800" b="1" dirty="0">
              <a:solidFill>
                <a:srgbClr val="FF0000"/>
              </a:solidFill>
            </a:endParaRPr>
          </a:p>
        </p:txBody>
      </p:sp>
    </p:spTree>
    <p:extLst>
      <p:ext uri="{BB962C8B-B14F-4D97-AF65-F5344CB8AC3E}">
        <p14:creationId xmlns:p14="http://schemas.microsoft.com/office/powerpoint/2010/main" xmlns="" val="15869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FF0000"/>
                </a:solidFill>
                <a:latin typeface="+mn-lt"/>
              </a:rPr>
              <a:t>3. Phosphodiesterase </a:t>
            </a:r>
            <a:r>
              <a:rPr lang="en-US" sz="4000" b="1" dirty="0">
                <a:solidFill>
                  <a:srgbClr val="FF0000"/>
                </a:solidFill>
                <a:latin typeface="+mn-lt"/>
              </a:rPr>
              <a:t>5 inhibitors and guanylate </a:t>
            </a:r>
            <a:r>
              <a:rPr lang="en-US" sz="4000" b="1" dirty="0" smtClean="0">
                <a:solidFill>
                  <a:srgbClr val="FF0000"/>
                </a:solidFill>
                <a:latin typeface="+mn-lt"/>
              </a:rPr>
              <a:t>cyclase stimulators</a:t>
            </a:r>
            <a:endParaRPr lang="en-US" sz="4000" b="1" dirty="0">
              <a:solidFill>
                <a:srgbClr val="FF0000"/>
              </a:solidFill>
              <a:latin typeface="+mn-lt"/>
            </a:endParaRPr>
          </a:p>
        </p:txBody>
      </p:sp>
      <p:pic>
        <p:nvPicPr>
          <p:cNvPr id="4" name="Content Placeholder 3"/>
          <p:cNvPicPr>
            <a:picLocks noGrp="1" noChangeAspect="1"/>
          </p:cNvPicPr>
          <p:nvPr>
            <p:ph idx="1"/>
          </p:nvPr>
        </p:nvPicPr>
        <p:blipFill rotWithShape="1">
          <a:blip r:embed="rId3"/>
          <a:srcRect l="40876" t="38562" r="11718" b="41972"/>
          <a:stretch/>
        </p:blipFill>
        <p:spPr>
          <a:xfrm>
            <a:off x="1172693" y="2117556"/>
            <a:ext cx="10084855" cy="2329315"/>
          </a:xfrm>
          <a:prstGeom prst="rect">
            <a:avLst/>
          </a:prstGeom>
        </p:spPr>
      </p:pic>
      <p:sp>
        <p:nvSpPr>
          <p:cNvPr id="7" name="Rounded Rectangle 6"/>
          <p:cNvSpPr/>
          <p:nvPr/>
        </p:nvSpPr>
        <p:spPr>
          <a:xfrm>
            <a:off x="3070460" y="5544151"/>
            <a:ext cx="6564427" cy="76774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Vasodilation </a:t>
            </a:r>
            <a:r>
              <a:rPr lang="en-US" sz="2400" b="1" dirty="0">
                <a:solidFill>
                  <a:srgbClr val="FF0000"/>
                </a:solidFill>
              </a:rPr>
              <a:t>(headache, flushing, and epistaxis)</a:t>
            </a:r>
          </a:p>
        </p:txBody>
      </p:sp>
    </p:spTree>
    <p:extLst>
      <p:ext uri="{BB962C8B-B14F-4D97-AF65-F5344CB8AC3E}">
        <p14:creationId xmlns:p14="http://schemas.microsoft.com/office/powerpoint/2010/main" xmlns="" val="35166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0977" t="33198" r="11725" b="56146"/>
          <a:stretch/>
        </p:blipFill>
        <p:spPr>
          <a:xfrm>
            <a:off x="548662" y="2470334"/>
            <a:ext cx="11191426" cy="1418272"/>
          </a:xfrm>
          <a:prstGeom prst="rect">
            <a:avLst/>
          </a:prstGeom>
        </p:spPr>
      </p:pic>
    </p:spTree>
    <p:extLst>
      <p:ext uri="{BB962C8B-B14F-4D97-AF65-F5344CB8AC3E}">
        <p14:creationId xmlns:p14="http://schemas.microsoft.com/office/powerpoint/2010/main" xmlns="" val="18749199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007" y="114870"/>
            <a:ext cx="11608067" cy="722530"/>
          </a:xfrm>
        </p:spPr>
        <p:txBody>
          <a:bodyPr>
            <a:normAutofit/>
          </a:bodyPr>
          <a:lstStyle/>
          <a:p>
            <a:pPr algn="ctr"/>
            <a:r>
              <a:rPr lang="en-US" sz="3600" b="1" dirty="0">
                <a:solidFill>
                  <a:srgbClr val="FF0000"/>
                </a:solidFill>
                <a:latin typeface="+mn-lt"/>
              </a:rPr>
              <a:t>Prostacyclin analogues and prostacyclin receptor agonists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634996188"/>
              </p:ext>
            </p:extLst>
          </p:nvPr>
        </p:nvGraphicFramePr>
        <p:xfrm>
          <a:off x="774832" y="885526"/>
          <a:ext cx="10655165" cy="5711149"/>
        </p:xfrm>
        <a:graphic>
          <a:graphicData uri="http://schemas.openxmlformats.org/drawingml/2006/table">
            <a:tbl>
              <a:tblPr firstRow="1" bandRow="1">
                <a:tableStyleId>{5C22544A-7EE6-4342-B048-85BDC9FD1C3A}</a:tableStyleId>
              </a:tblPr>
              <a:tblGrid>
                <a:gridCol w="2131033"/>
                <a:gridCol w="2131033"/>
                <a:gridCol w="2131033"/>
                <a:gridCol w="2131033"/>
                <a:gridCol w="2131033"/>
              </a:tblGrid>
              <a:tr h="988361">
                <a:tc>
                  <a:txBody>
                    <a:bodyPr/>
                    <a:lstStyle/>
                    <a:p>
                      <a:pPr algn="ctr">
                        <a:lnSpc>
                          <a:spcPct val="200000"/>
                        </a:lnSpc>
                      </a:pPr>
                      <a:r>
                        <a:rPr lang="en-US" sz="2200" b="1" u="none" strike="noStrike" kern="1200" baseline="0" dirty="0" smtClean="0"/>
                        <a:t>Epoprostenol</a:t>
                      </a:r>
                      <a:endParaRPr lang="en-US" sz="2200" b="1" dirty="0"/>
                    </a:p>
                  </a:txBody>
                  <a:tcPr/>
                </a:tc>
                <a:tc>
                  <a:txBody>
                    <a:bodyPr/>
                    <a:lstStyle/>
                    <a:p>
                      <a:pPr algn="ctr">
                        <a:lnSpc>
                          <a:spcPct val="200000"/>
                        </a:lnSpc>
                      </a:pPr>
                      <a:r>
                        <a:rPr lang="en-US" sz="2200" b="1" i="0" u="none" strike="noStrike" kern="1200" baseline="0" dirty="0" smtClean="0">
                          <a:solidFill>
                            <a:schemeClr val="lt1"/>
                          </a:solidFill>
                          <a:latin typeface="+mn-lt"/>
                          <a:ea typeface="+mn-ea"/>
                          <a:cs typeface="+mn-cs"/>
                        </a:rPr>
                        <a:t>Iloprost</a:t>
                      </a:r>
                      <a:endParaRPr lang="en-US" sz="2200" b="1" dirty="0"/>
                    </a:p>
                  </a:txBody>
                  <a:tcPr/>
                </a:tc>
                <a:tc>
                  <a:txBody>
                    <a:bodyPr/>
                    <a:lstStyle/>
                    <a:p>
                      <a:pPr algn="ctr">
                        <a:lnSpc>
                          <a:spcPct val="200000"/>
                        </a:lnSpc>
                      </a:pPr>
                      <a:r>
                        <a:rPr lang="en-US" sz="2200" b="1" i="0" u="none" strike="noStrike" kern="1200" baseline="0" dirty="0" smtClean="0">
                          <a:solidFill>
                            <a:schemeClr val="lt1"/>
                          </a:solidFill>
                          <a:latin typeface="+mn-lt"/>
                          <a:ea typeface="+mn-ea"/>
                          <a:cs typeface="+mn-cs"/>
                        </a:rPr>
                        <a:t>Treprostinil</a:t>
                      </a:r>
                      <a:endParaRPr lang="en-US" sz="2200" b="1" dirty="0"/>
                    </a:p>
                  </a:txBody>
                  <a:tcPr/>
                </a:tc>
                <a:tc>
                  <a:txBody>
                    <a:bodyPr/>
                    <a:lstStyle/>
                    <a:p>
                      <a:pPr algn="ctr">
                        <a:lnSpc>
                          <a:spcPct val="200000"/>
                        </a:lnSpc>
                      </a:pPr>
                      <a:r>
                        <a:rPr lang="en-US" sz="2200" b="1" i="0" u="none" strike="noStrike" kern="1200" baseline="0" dirty="0" smtClean="0">
                          <a:solidFill>
                            <a:schemeClr val="lt1"/>
                          </a:solidFill>
                          <a:latin typeface="+mn-lt"/>
                          <a:ea typeface="+mn-ea"/>
                          <a:cs typeface="+mn-cs"/>
                        </a:rPr>
                        <a:t>Beraprost</a:t>
                      </a:r>
                      <a:endParaRPr lang="en-US" sz="2200" b="1" dirty="0"/>
                    </a:p>
                  </a:txBody>
                  <a:tcPr/>
                </a:tc>
                <a:tc>
                  <a:txBody>
                    <a:bodyPr/>
                    <a:lstStyle/>
                    <a:p>
                      <a:pPr algn="ctr">
                        <a:lnSpc>
                          <a:spcPct val="200000"/>
                        </a:lnSpc>
                      </a:pPr>
                      <a:r>
                        <a:rPr lang="en-US" sz="2200" b="1" i="0" u="none" strike="noStrike" kern="1200" baseline="0" dirty="0" smtClean="0">
                          <a:solidFill>
                            <a:schemeClr val="lt1"/>
                          </a:solidFill>
                          <a:latin typeface="+mn-lt"/>
                          <a:ea typeface="+mn-ea"/>
                          <a:cs typeface="+mn-cs"/>
                        </a:rPr>
                        <a:t>Selexipag</a:t>
                      </a:r>
                      <a:endParaRPr lang="en-US" sz="2200" b="1" dirty="0"/>
                    </a:p>
                  </a:txBody>
                  <a:tcPr/>
                </a:tc>
              </a:tr>
              <a:tr h="988361">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Short half-life </a:t>
                      </a:r>
                    </a:p>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3-5 mins</a:t>
                      </a:r>
                      <a:endParaRPr lang="en-US" dirty="0"/>
                    </a:p>
                  </a:txBody>
                  <a:tcPr/>
                </a:tc>
                <a:tc>
                  <a:txBody>
                    <a:bodyPr/>
                    <a:lstStyle/>
                    <a:p>
                      <a:pPr marL="285750" indent="-285750">
                        <a:buFont typeface="Arial" panose="020B0604020202020204" pitchFamily="34" charset="0"/>
                        <a:buChar char="•"/>
                      </a:pPr>
                      <a:r>
                        <a:rPr lang="en-US" dirty="0" smtClean="0"/>
                        <a:t>Inhaled route</a:t>
                      </a:r>
                      <a:endParaRPr lang="en-US" dirty="0"/>
                    </a:p>
                  </a:txBody>
                  <a:tcPr/>
                </a:tc>
                <a:tc>
                  <a:txBody>
                    <a:bodyPr/>
                    <a:lstStyle/>
                    <a:p>
                      <a:pPr marL="285750" indent="-285750">
                        <a:buFont typeface="Arial" panose="020B0604020202020204" pitchFamily="34" charset="0"/>
                        <a:buChar char="•"/>
                      </a:pPr>
                      <a:r>
                        <a:rPr lang="en-US" sz="1800" b="0" i="0" u="none" strike="noStrike" kern="1200" baseline="0" dirty="0" err="1" smtClean="0">
                          <a:solidFill>
                            <a:schemeClr val="dk1"/>
                          </a:solidFill>
                          <a:latin typeface="+mn-lt"/>
                          <a:ea typeface="+mn-ea"/>
                          <a:cs typeface="+mn-cs"/>
                        </a:rPr>
                        <a:t>s.c.</a:t>
                      </a:r>
                      <a:r>
                        <a:rPr lang="en-US" sz="1800" b="0" i="0" u="none" strike="noStrike" kern="1200" baseline="0" dirty="0" smtClean="0">
                          <a:solidFill>
                            <a:schemeClr val="dk1"/>
                          </a:solidFill>
                          <a:latin typeface="+mn-lt"/>
                          <a:ea typeface="+mn-ea"/>
                          <a:cs typeface="+mn-cs"/>
                        </a:rPr>
                        <a:t>, i.v., inhaled, oral</a:t>
                      </a:r>
                      <a:endParaRPr lang="en-US" dirty="0"/>
                    </a:p>
                  </a:txBody>
                  <a:tcPr/>
                </a:tc>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Stable and orally active</a:t>
                      </a:r>
                      <a:endParaRPr lang="en-US" dirty="0"/>
                    </a:p>
                  </a:txBody>
                  <a:tcPr/>
                </a:tc>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Orally available, selective</a:t>
                      </a:r>
                      <a:endParaRPr lang="en-US" dirty="0"/>
                    </a:p>
                  </a:txBody>
                  <a:tcPr/>
                </a:tc>
              </a:tr>
              <a:tr h="988361">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Continuous i.v.</a:t>
                      </a:r>
                      <a:endParaRPr lang="en-US" dirty="0"/>
                    </a:p>
                  </a:txBody>
                  <a:tcPr/>
                </a:tc>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Increase in exercise capacity </a:t>
                      </a:r>
                    </a:p>
                  </a:txBody>
                  <a:tcPr/>
                </a:tc>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Improved  exercise capacity,</a:t>
                      </a:r>
                    </a:p>
                  </a:txBody>
                  <a:tcPr/>
                </a:tc>
                <a:tc>
                  <a:txBody>
                    <a:bodyPr/>
                    <a:lstStyle/>
                    <a:p>
                      <a:pPr marL="285750" indent="-285750">
                        <a:buFont typeface="Arial" panose="020B0604020202020204" pitchFamily="34" charset="0"/>
                        <a:buChar char="•"/>
                      </a:pPr>
                      <a:endParaRPr lang="en-US"/>
                    </a:p>
                  </a:txBody>
                  <a:tcPr/>
                </a:tc>
                <a:tc>
                  <a:txBody>
                    <a:bodyPr/>
                    <a:lstStyle/>
                    <a:p>
                      <a:pPr marL="285750" indent="-285750">
                        <a:buFont typeface="Arial" panose="020B0604020202020204" pitchFamily="34" charset="0"/>
                        <a:buChar char="•"/>
                      </a:pPr>
                      <a:endParaRPr lang="en-US" dirty="0"/>
                    </a:p>
                  </a:txBody>
                  <a:tcPr/>
                </a:tc>
              </a:tr>
              <a:tr h="988361">
                <a:tc>
                  <a:txBody>
                    <a:bodyPr/>
                    <a:lstStyle/>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IPAH</a:t>
                      </a:r>
                    </a:p>
                    <a:p>
                      <a:pPr marL="285750" indent="-285750">
                        <a:buFont typeface="Arial" panose="020B0604020202020204" pitchFamily="34" charset="0"/>
                        <a:buChar char="•"/>
                      </a:pPr>
                      <a:r>
                        <a:rPr lang="en-US" sz="1800" b="0" i="0" u="none" strike="noStrike" kern="1200" baseline="0" dirty="0" smtClean="0">
                          <a:solidFill>
                            <a:schemeClr val="dk1"/>
                          </a:solidFill>
                          <a:latin typeface="+mn-lt"/>
                          <a:ea typeface="+mn-ea"/>
                          <a:cs typeface="+mn-cs"/>
                        </a:rPr>
                        <a:t>Other associated PAH conditions</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smtClean="0">
                          <a:solidFill>
                            <a:schemeClr val="dk1"/>
                          </a:solidFill>
                          <a:latin typeface="+mn-lt"/>
                          <a:ea typeface="+mn-ea"/>
                          <a:cs typeface="+mn-cs"/>
                        </a:rPr>
                        <a:t>Improvement in symptoms, PVR, and clinical events</a:t>
                      </a:r>
                      <a:endParaRPr lang="en-US" dirty="0" smtClean="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smtClean="0">
                          <a:solidFill>
                            <a:schemeClr val="dk1"/>
                          </a:solidFill>
                          <a:latin typeface="+mn-lt"/>
                          <a:ea typeface="+mn-ea"/>
                          <a:cs typeface="+mn-cs"/>
                        </a:rPr>
                        <a:t>Hemodynamics, and symptoms in PAH</a:t>
                      </a:r>
                      <a:endParaRPr lang="en-US" dirty="0" smtClean="0"/>
                    </a:p>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endParaRPr lang="en-US" dirty="0"/>
                    </a:p>
                  </a:txBody>
                  <a:tcPr/>
                </a:tc>
                <a:tc>
                  <a:txBody>
                    <a:bodyPr/>
                    <a:lstStyle/>
                    <a:p>
                      <a:pPr marL="285750" indent="-285750">
                        <a:buFont typeface="Arial" panose="020B0604020202020204" pitchFamily="34" charset="0"/>
                        <a:buChar char="•"/>
                      </a:pPr>
                      <a:endParaRPr lang="en-US" dirty="0"/>
                    </a:p>
                  </a:txBody>
                  <a:tcPr/>
                </a:tc>
              </a:tr>
              <a:tr h="1557346">
                <a:tc>
                  <a:txBody>
                    <a:bodyPr/>
                    <a:lstStyle/>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Local site infection</a:t>
                      </a:r>
                    </a:p>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Catheter obstruction</a:t>
                      </a:r>
                    </a:p>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Sepsis</a:t>
                      </a:r>
                      <a:endParaRPr lang="en-US" b="1" dirty="0">
                        <a:solidFill>
                          <a:srgbClr val="FF0000"/>
                        </a:solidFill>
                      </a:endParaRPr>
                    </a:p>
                  </a:txBody>
                  <a:tcPr/>
                </a:tc>
                <a:tc>
                  <a:txBody>
                    <a:bodyPr/>
                    <a:lstStyle/>
                    <a:p>
                      <a:pPr marL="285750" indent="-285750">
                        <a:buFont typeface="Arial" panose="020B0604020202020204" pitchFamily="34" charset="0"/>
                        <a:buChar char="•"/>
                      </a:pPr>
                      <a:endParaRPr lang="en-US"/>
                    </a:p>
                  </a:txBody>
                  <a:tcPr/>
                </a:tc>
                <a:tc>
                  <a:txBody>
                    <a:bodyPr/>
                    <a:lstStyle/>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Infusion-site pain</a:t>
                      </a:r>
                      <a:endParaRPr lang="en-US" b="1" dirty="0">
                        <a:solidFill>
                          <a:srgbClr val="FF0000"/>
                        </a:solidFill>
                      </a:endParaRPr>
                    </a:p>
                  </a:txBody>
                  <a:tcPr/>
                </a:tc>
                <a:tc>
                  <a:txBody>
                    <a:bodyPr/>
                    <a:lstStyle/>
                    <a:p>
                      <a:pPr marL="285750" indent="-285750">
                        <a:buFont typeface="Arial" panose="020B0604020202020204" pitchFamily="34" charset="0"/>
                        <a:buChar char="•"/>
                      </a:pPr>
                      <a:endParaRPr lang="en-US"/>
                    </a:p>
                  </a:txBody>
                  <a:tcPr/>
                </a:tc>
                <a:tc>
                  <a:txBody>
                    <a:bodyPr/>
                    <a:lstStyle/>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Headache</a:t>
                      </a:r>
                    </a:p>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Diarrhoea</a:t>
                      </a:r>
                    </a:p>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Nausea</a:t>
                      </a:r>
                    </a:p>
                    <a:p>
                      <a:pPr marL="285750" indent="-285750">
                        <a:buFont typeface="Arial" panose="020B0604020202020204" pitchFamily="34" charset="0"/>
                        <a:buChar char="•"/>
                      </a:pPr>
                      <a:r>
                        <a:rPr lang="en-US" sz="1800" b="1" i="0" u="none" strike="noStrike" kern="1200" baseline="0" dirty="0" smtClean="0">
                          <a:solidFill>
                            <a:srgbClr val="FF0000"/>
                          </a:solidFill>
                          <a:latin typeface="+mn-lt"/>
                          <a:ea typeface="+mn-ea"/>
                          <a:cs typeface="+mn-cs"/>
                        </a:rPr>
                        <a:t>Jaw pain</a:t>
                      </a:r>
                      <a:endParaRPr lang="en-US" b="1" dirty="0">
                        <a:solidFill>
                          <a:srgbClr val="FF0000"/>
                        </a:solidFill>
                      </a:endParaRPr>
                    </a:p>
                  </a:txBody>
                  <a:tcPr/>
                </a:tc>
              </a:tr>
            </a:tbl>
          </a:graphicData>
        </a:graphic>
      </p:graphicFrame>
    </p:spTree>
    <p:extLst>
      <p:ext uri="{BB962C8B-B14F-4D97-AF65-F5344CB8AC3E}">
        <p14:creationId xmlns:p14="http://schemas.microsoft.com/office/powerpoint/2010/main" xmlns="" val="8100593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118" y="172620"/>
            <a:ext cx="10515600" cy="732155"/>
          </a:xfrm>
        </p:spPr>
        <p:txBody>
          <a:bodyPr>
            <a:normAutofit/>
          </a:bodyPr>
          <a:lstStyle/>
          <a:p>
            <a:r>
              <a:rPr lang="en-US" sz="4000" b="1" dirty="0" smtClean="0">
                <a:solidFill>
                  <a:srgbClr val="FF0000"/>
                </a:solidFill>
                <a:latin typeface="+mn-lt"/>
              </a:rPr>
              <a:t>So recommendations…</a:t>
            </a:r>
            <a:endParaRPr lang="en-US" sz="4000" b="1" dirty="0">
              <a:solidFill>
                <a:srgbClr val="FF0000"/>
              </a:solidFill>
              <a:latin typeface="+mn-lt"/>
            </a:endParaRPr>
          </a:p>
        </p:txBody>
      </p:sp>
      <p:sp>
        <p:nvSpPr>
          <p:cNvPr id="3" name="Content Placeholder 2"/>
          <p:cNvSpPr>
            <a:spLocks noGrp="1"/>
          </p:cNvSpPr>
          <p:nvPr>
            <p:ph idx="1"/>
          </p:nvPr>
        </p:nvSpPr>
        <p:spPr>
          <a:xfrm>
            <a:off x="510139" y="1116530"/>
            <a:ext cx="11261558" cy="5438274"/>
          </a:xfrm>
        </p:spPr>
        <p:txBody>
          <a:bodyPr/>
          <a:lstStyle/>
          <a:p>
            <a:r>
              <a:rPr lang="en-US" dirty="0" smtClean="0"/>
              <a:t>Initial combination therapy </a:t>
            </a:r>
            <a:r>
              <a:rPr lang="en-US" dirty="0"/>
              <a:t>with an ERA and a </a:t>
            </a:r>
            <a:r>
              <a:rPr lang="en-US" dirty="0" smtClean="0"/>
              <a:t>PDE5i</a:t>
            </a:r>
          </a:p>
          <a:p>
            <a:endParaRPr lang="en-US" dirty="0"/>
          </a:p>
          <a:p>
            <a:r>
              <a:rPr lang="en-US" b="1" dirty="0">
                <a:solidFill>
                  <a:schemeClr val="accent5"/>
                </a:solidFill>
              </a:rPr>
              <a:t>AMBITION </a:t>
            </a:r>
            <a:r>
              <a:rPr lang="en-US" b="1" dirty="0" smtClean="0">
                <a:solidFill>
                  <a:schemeClr val="accent5"/>
                </a:solidFill>
              </a:rPr>
              <a:t>study</a:t>
            </a:r>
          </a:p>
          <a:p>
            <a:pPr lvl="1">
              <a:lnSpc>
                <a:spcPct val="200000"/>
              </a:lnSpc>
            </a:pPr>
            <a:r>
              <a:rPr lang="en-US" dirty="0" smtClean="0"/>
              <a:t>Initial </a:t>
            </a:r>
            <a:r>
              <a:rPr lang="en-US" dirty="0"/>
              <a:t>combination </a:t>
            </a:r>
            <a:r>
              <a:rPr lang="en-US" dirty="0" smtClean="0"/>
              <a:t>therapy (Ambrisentan 10 </a:t>
            </a:r>
            <a:r>
              <a:rPr lang="en-US" dirty="0"/>
              <a:t>mg </a:t>
            </a:r>
            <a:r>
              <a:rPr lang="en-US" dirty="0" smtClean="0"/>
              <a:t>OD </a:t>
            </a:r>
            <a:r>
              <a:rPr lang="en-US" dirty="0"/>
              <a:t>+</a:t>
            </a:r>
            <a:r>
              <a:rPr lang="en-US" dirty="0" smtClean="0"/>
              <a:t> </a:t>
            </a:r>
            <a:r>
              <a:rPr lang="en-US" dirty="0"/>
              <a:t>T</a:t>
            </a:r>
            <a:r>
              <a:rPr lang="en-US" dirty="0" smtClean="0"/>
              <a:t>adalafil </a:t>
            </a:r>
            <a:r>
              <a:rPr lang="en-US" dirty="0"/>
              <a:t>of 40 mg </a:t>
            </a:r>
            <a:r>
              <a:rPr lang="en-US" dirty="0" smtClean="0"/>
              <a:t>OD)</a:t>
            </a:r>
          </a:p>
          <a:p>
            <a:pPr lvl="1"/>
            <a:endParaRPr lang="en-US" dirty="0"/>
          </a:p>
          <a:p>
            <a:pPr lvl="1"/>
            <a:endParaRPr lang="en-US" dirty="0" smtClean="0"/>
          </a:p>
          <a:p>
            <a:pPr lvl="1"/>
            <a:r>
              <a:rPr lang="en-US" dirty="0" smtClean="0"/>
              <a:t>Monotherapy (</a:t>
            </a:r>
            <a:r>
              <a:rPr lang="en-US" dirty="0"/>
              <a:t>E</a:t>
            </a:r>
            <a:r>
              <a:rPr lang="en-US" dirty="0" smtClean="0"/>
              <a:t>ither drug)</a:t>
            </a:r>
            <a:endParaRPr lang="en-US" b="1" dirty="0"/>
          </a:p>
        </p:txBody>
      </p:sp>
      <p:sp>
        <p:nvSpPr>
          <p:cNvPr id="4" name="Oval 3"/>
          <p:cNvSpPr/>
          <p:nvPr/>
        </p:nvSpPr>
        <p:spPr>
          <a:xfrm>
            <a:off x="2396690" y="3460281"/>
            <a:ext cx="779647" cy="51976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Vs.</a:t>
            </a:r>
            <a:endParaRPr lang="en-US" b="1" dirty="0">
              <a:solidFill>
                <a:srgbClr val="FF0000"/>
              </a:solidFill>
            </a:endParaRPr>
          </a:p>
        </p:txBody>
      </p:sp>
      <p:sp>
        <p:nvSpPr>
          <p:cNvPr id="5" name="Rounded Rectangle 4"/>
          <p:cNvSpPr/>
          <p:nvPr/>
        </p:nvSpPr>
        <p:spPr>
          <a:xfrm>
            <a:off x="6990348" y="4437246"/>
            <a:ext cx="4408370" cy="21175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b="1" dirty="0" smtClean="0">
                <a:solidFill>
                  <a:srgbClr val="FF0000"/>
                </a:solidFill>
              </a:rPr>
              <a:t>Significant improvements in </a:t>
            </a:r>
          </a:p>
          <a:p>
            <a:pPr marL="742950" lvl="1" indent="-285750">
              <a:buFont typeface="Arial" panose="020B0604020202020204" pitchFamily="34" charset="0"/>
              <a:buChar char="•"/>
            </a:pPr>
            <a:r>
              <a:rPr lang="en-US" sz="2400" b="1" dirty="0" smtClean="0">
                <a:solidFill>
                  <a:schemeClr val="tx1"/>
                </a:solidFill>
              </a:rPr>
              <a:t>6MWD</a:t>
            </a:r>
          </a:p>
          <a:p>
            <a:pPr marL="742950" lvl="1" indent="-285750">
              <a:buFont typeface="Arial" panose="020B0604020202020204" pitchFamily="34" charset="0"/>
              <a:buChar char="•"/>
            </a:pPr>
            <a:r>
              <a:rPr lang="en-US" sz="2400" b="1" dirty="0" smtClean="0">
                <a:solidFill>
                  <a:schemeClr val="tx1"/>
                </a:solidFill>
              </a:rPr>
              <a:t>NT-pro BNP </a:t>
            </a:r>
            <a:endParaRPr lang="en-US" sz="2400" b="1" dirty="0">
              <a:solidFill>
                <a:schemeClr val="tx1"/>
              </a:solidFill>
            </a:endParaRPr>
          </a:p>
          <a:p>
            <a:pPr marL="285750" indent="-285750">
              <a:buFont typeface="Arial" panose="020B0604020202020204" pitchFamily="34" charset="0"/>
              <a:buChar char="•"/>
            </a:pPr>
            <a:endParaRPr lang="en-US" sz="2400" b="1" dirty="0" smtClean="0">
              <a:solidFill>
                <a:srgbClr val="FF0000"/>
              </a:solidFill>
            </a:endParaRPr>
          </a:p>
          <a:p>
            <a:pPr marL="285750" indent="-285750">
              <a:buFont typeface="Arial" panose="020B0604020202020204" pitchFamily="34" charset="0"/>
              <a:buChar char="•"/>
            </a:pPr>
            <a:r>
              <a:rPr lang="en-US" sz="2400" b="1" dirty="0" smtClean="0">
                <a:solidFill>
                  <a:srgbClr val="FF0000"/>
                </a:solidFill>
              </a:rPr>
              <a:t>Initial </a:t>
            </a:r>
            <a:r>
              <a:rPr lang="en-US" sz="2400" b="1" dirty="0">
                <a:solidFill>
                  <a:srgbClr val="FF0000"/>
                </a:solidFill>
              </a:rPr>
              <a:t>combination therapy</a:t>
            </a:r>
          </a:p>
        </p:txBody>
      </p:sp>
    </p:spTree>
    <p:extLst>
      <p:ext uri="{BB962C8B-B14F-4D97-AF65-F5344CB8AC3E}">
        <p14:creationId xmlns:p14="http://schemas.microsoft.com/office/powerpoint/2010/main" xmlns="" val="55008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279"/>
          </a:xfrm>
        </p:spPr>
        <p:txBody>
          <a:bodyPr/>
          <a:lstStyle/>
          <a:p>
            <a:r>
              <a:rPr lang="en-US" b="1" dirty="0">
                <a:solidFill>
                  <a:srgbClr val="FF0000"/>
                </a:solidFill>
                <a:latin typeface="+mn-lt"/>
              </a:rPr>
              <a:t>TRITON study</a:t>
            </a:r>
          </a:p>
        </p:txBody>
      </p:sp>
      <p:sp>
        <p:nvSpPr>
          <p:cNvPr id="3" name="Content Placeholder 2"/>
          <p:cNvSpPr>
            <a:spLocks noGrp="1"/>
          </p:cNvSpPr>
          <p:nvPr>
            <p:ph idx="1"/>
          </p:nvPr>
        </p:nvSpPr>
        <p:spPr/>
        <p:txBody>
          <a:bodyPr/>
          <a:lstStyle/>
          <a:p>
            <a:r>
              <a:rPr lang="en-US" dirty="0" smtClean="0"/>
              <a:t>Initial </a:t>
            </a:r>
            <a:r>
              <a:rPr lang="en-US" dirty="0"/>
              <a:t>dual-combination therapy </a:t>
            </a:r>
            <a:endParaRPr lang="en-US" dirty="0" smtClean="0"/>
          </a:p>
          <a:p>
            <a:pPr lvl="1"/>
            <a:r>
              <a:rPr lang="en-US" dirty="0" smtClean="0"/>
              <a:t>Macitentan + Tadalafil</a:t>
            </a:r>
          </a:p>
          <a:p>
            <a:endParaRPr lang="en-US" dirty="0"/>
          </a:p>
          <a:p>
            <a:endParaRPr lang="en-US" dirty="0" smtClean="0"/>
          </a:p>
          <a:p>
            <a:r>
              <a:rPr lang="en-US" dirty="0" smtClean="0"/>
              <a:t>Initial </a:t>
            </a:r>
            <a:r>
              <a:rPr lang="en-US" dirty="0"/>
              <a:t>triple-combination therapy </a:t>
            </a:r>
            <a:endParaRPr lang="en-US" dirty="0" smtClean="0"/>
          </a:p>
          <a:p>
            <a:pPr lvl="1"/>
            <a:r>
              <a:rPr lang="en-US" dirty="0" smtClean="0"/>
              <a:t>Macitentan 10 </a:t>
            </a:r>
            <a:r>
              <a:rPr lang="en-US" dirty="0"/>
              <a:t>mg </a:t>
            </a:r>
            <a:r>
              <a:rPr lang="en-US" dirty="0" smtClean="0"/>
              <a:t>OD</a:t>
            </a:r>
          </a:p>
          <a:p>
            <a:pPr lvl="1"/>
            <a:r>
              <a:rPr lang="en-US" dirty="0" smtClean="0"/>
              <a:t>Tadalafil 40 </a:t>
            </a:r>
            <a:r>
              <a:rPr lang="en-US" dirty="0"/>
              <a:t>mg </a:t>
            </a:r>
            <a:r>
              <a:rPr lang="en-US" dirty="0" smtClean="0"/>
              <a:t>OD</a:t>
            </a:r>
          </a:p>
          <a:p>
            <a:pPr lvl="1"/>
            <a:r>
              <a:rPr lang="en-US" dirty="0" smtClean="0"/>
              <a:t>Selexipag</a:t>
            </a:r>
            <a:r>
              <a:rPr lang="en-US" dirty="0"/>
              <a:t> </a:t>
            </a:r>
            <a:r>
              <a:rPr lang="en-US" dirty="0" smtClean="0"/>
              <a:t>1600 </a:t>
            </a:r>
            <a:r>
              <a:rPr lang="en-US" dirty="0" err="1"/>
              <a:t>μg</a:t>
            </a:r>
            <a:r>
              <a:rPr lang="en-US" dirty="0"/>
              <a:t> </a:t>
            </a:r>
            <a:r>
              <a:rPr lang="en-US" dirty="0" smtClean="0"/>
              <a:t>OD</a:t>
            </a:r>
            <a:endParaRPr lang="en-US" dirty="0"/>
          </a:p>
        </p:txBody>
      </p:sp>
      <p:sp>
        <p:nvSpPr>
          <p:cNvPr id="4" name="Oval 3"/>
          <p:cNvSpPr/>
          <p:nvPr/>
        </p:nvSpPr>
        <p:spPr>
          <a:xfrm>
            <a:off x="2656572" y="2911642"/>
            <a:ext cx="779647" cy="519764"/>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Vs.</a:t>
            </a:r>
            <a:endParaRPr lang="en-US" b="1" dirty="0">
              <a:solidFill>
                <a:srgbClr val="FF0000"/>
              </a:solidFill>
            </a:endParaRPr>
          </a:p>
        </p:txBody>
      </p:sp>
      <p:sp>
        <p:nvSpPr>
          <p:cNvPr id="5" name="Rounded Rectangle 4"/>
          <p:cNvSpPr/>
          <p:nvPr/>
        </p:nvSpPr>
        <p:spPr>
          <a:xfrm>
            <a:off x="7288731" y="4928135"/>
            <a:ext cx="4408370" cy="14919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smtClean="0">
                <a:solidFill>
                  <a:srgbClr val="FF0000"/>
                </a:solidFill>
              </a:rPr>
              <a:t>No benefit </a:t>
            </a:r>
            <a:r>
              <a:rPr lang="en-US" sz="2400" b="1" dirty="0">
                <a:solidFill>
                  <a:srgbClr val="FF0000"/>
                </a:solidFill>
              </a:rPr>
              <a:t>of oral </a:t>
            </a:r>
            <a:r>
              <a:rPr lang="en-US" sz="2400" b="1" dirty="0" smtClean="0">
                <a:solidFill>
                  <a:srgbClr val="FF0000"/>
                </a:solidFill>
              </a:rPr>
              <a:t>triple </a:t>
            </a:r>
            <a:r>
              <a:rPr lang="en-US" sz="2400" b="1" dirty="0">
                <a:solidFill>
                  <a:srgbClr val="FF0000"/>
                </a:solidFill>
              </a:rPr>
              <a:t>V</a:t>
            </a:r>
            <a:r>
              <a:rPr lang="en-US" sz="2400" b="1" dirty="0" smtClean="0">
                <a:solidFill>
                  <a:srgbClr val="FF0000"/>
                </a:solidFill>
              </a:rPr>
              <a:t>s</a:t>
            </a:r>
            <a:r>
              <a:rPr lang="en-US" sz="2400" b="1" dirty="0">
                <a:solidFill>
                  <a:srgbClr val="FF0000"/>
                </a:solidFill>
              </a:rPr>
              <a:t>. </a:t>
            </a:r>
            <a:r>
              <a:rPr lang="en-US" sz="2400" b="1" dirty="0" smtClean="0">
                <a:solidFill>
                  <a:srgbClr val="FF0000"/>
                </a:solidFill>
              </a:rPr>
              <a:t>oral double-combination </a:t>
            </a:r>
            <a:r>
              <a:rPr lang="en-US" sz="2400" b="1" dirty="0">
                <a:solidFill>
                  <a:srgbClr val="FF0000"/>
                </a:solidFill>
              </a:rPr>
              <a:t>therapy</a:t>
            </a:r>
          </a:p>
        </p:txBody>
      </p:sp>
    </p:spTree>
    <p:extLst>
      <p:ext uri="{BB962C8B-B14F-4D97-AF65-F5344CB8AC3E}">
        <p14:creationId xmlns:p14="http://schemas.microsoft.com/office/powerpoint/2010/main" xmlns="" val="171049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255" y="240632"/>
            <a:ext cx="11781322" cy="6439301"/>
          </a:xfrm>
        </p:spPr>
        <p:txBody>
          <a:bodyPr/>
          <a:lstStyle/>
          <a:p>
            <a:pPr marL="0" indent="0">
              <a:buNone/>
            </a:pPr>
            <a:r>
              <a:rPr lang="en-US" b="1" dirty="0" smtClean="0">
                <a:solidFill>
                  <a:srgbClr val="FF0000"/>
                </a:solidFill>
              </a:rPr>
              <a:t>Newly </a:t>
            </a:r>
            <a:r>
              <a:rPr lang="en-US" b="1" dirty="0">
                <a:solidFill>
                  <a:srgbClr val="FF0000"/>
                </a:solidFill>
              </a:rPr>
              <a:t>diagnosed patients </a:t>
            </a:r>
            <a:endParaRPr lang="en-US" b="1" dirty="0" smtClean="0">
              <a:solidFill>
                <a:srgbClr val="FF0000"/>
              </a:solidFill>
            </a:endParaRPr>
          </a:p>
          <a:p>
            <a:endParaRPr lang="en-US" dirty="0" smtClean="0"/>
          </a:p>
          <a:p>
            <a:pPr>
              <a:lnSpc>
                <a:spcPct val="150000"/>
              </a:lnSpc>
            </a:pPr>
            <a:r>
              <a:rPr lang="en-US" b="1" dirty="0" smtClean="0"/>
              <a:t>Low </a:t>
            </a:r>
            <a:r>
              <a:rPr lang="en-US" b="1" dirty="0"/>
              <a:t>or intermediate </a:t>
            </a:r>
            <a:r>
              <a:rPr lang="en-US" b="1" dirty="0" smtClean="0"/>
              <a:t>risk</a:t>
            </a:r>
          </a:p>
          <a:p>
            <a:pPr lvl="1">
              <a:lnSpc>
                <a:spcPct val="150000"/>
              </a:lnSpc>
            </a:pPr>
            <a:r>
              <a:rPr lang="en-US" b="1" dirty="0" smtClean="0">
                <a:solidFill>
                  <a:schemeClr val="accent5"/>
                </a:solidFill>
              </a:rPr>
              <a:t>Initial dual-combination </a:t>
            </a:r>
            <a:r>
              <a:rPr lang="en-US" b="1" dirty="0">
                <a:solidFill>
                  <a:schemeClr val="accent5"/>
                </a:solidFill>
              </a:rPr>
              <a:t>therapy </a:t>
            </a:r>
            <a:r>
              <a:rPr lang="en-US" b="1" dirty="0" smtClean="0">
                <a:solidFill>
                  <a:schemeClr val="accent5"/>
                </a:solidFill>
                <a:sym typeface="Wingdings" panose="05000000000000000000" pitchFamily="2" charset="2"/>
              </a:rPr>
              <a:t> </a:t>
            </a:r>
            <a:r>
              <a:rPr lang="en-US" b="1" dirty="0" smtClean="0">
                <a:solidFill>
                  <a:srgbClr val="FF0000"/>
                </a:solidFill>
              </a:rPr>
              <a:t>ERA + PDE5i</a:t>
            </a:r>
          </a:p>
          <a:p>
            <a:pPr>
              <a:lnSpc>
                <a:spcPct val="150000"/>
              </a:lnSpc>
            </a:pPr>
            <a:endParaRPr lang="en-US" b="1" dirty="0" smtClean="0"/>
          </a:p>
          <a:p>
            <a:pPr>
              <a:lnSpc>
                <a:spcPct val="150000"/>
              </a:lnSpc>
            </a:pPr>
            <a:r>
              <a:rPr lang="en-US" b="1" dirty="0" smtClean="0"/>
              <a:t>High risk</a:t>
            </a:r>
          </a:p>
          <a:p>
            <a:pPr lvl="1">
              <a:lnSpc>
                <a:spcPct val="150000"/>
              </a:lnSpc>
            </a:pPr>
            <a:r>
              <a:rPr lang="en-US" b="1" dirty="0" smtClean="0">
                <a:solidFill>
                  <a:schemeClr val="accent5"/>
                </a:solidFill>
              </a:rPr>
              <a:t>Initial triple combination therapy </a:t>
            </a:r>
            <a:r>
              <a:rPr lang="en-US" b="1" dirty="0" smtClean="0">
                <a:solidFill>
                  <a:schemeClr val="accent5"/>
                </a:solidFill>
                <a:sym typeface="Wingdings" panose="05000000000000000000" pitchFamily="2" charset="2"/>
              </a:rPr>
              <a:t> </a:t>
            </a:r>
            <a:r>
              <a:rPr lang="en-US" b="1" dirty="0">
                <a:solidFill>
                  <a:srgbClr val="FF0000"/>
                </a:solidFill>
              </a:rPr>
              <a:t>ERA + </a:t>
            </a:r>
            <a:r>
              <a:rPr lang="en-US" b="1" dirty="0" smtClean="0">
                <a:solidFill>
                  <a:srgbClr val="FF0000"/>
                </a:solidFill>
              </a:rPr>
              <a:t>PDE5i + i.v</a:t>
            </a:r>
            <a:r>
              <a:rPr lang="en-US" b="1" dirty="0">
                <a:solidFill>
                  <a:srgbClr val="FF0000"/>
                </a:solidFill>
              </a:rPr>
              <a:t>./s.c. prostacyclin </a:t>
            </a:r>
            <a:r>
              <a:rPr lang="en-US" b="1" dirty="0" smtClean="0">
                <a:solidFill>
                  <a:srgbClr val="FF0000"/>
                </a:solidFill>
              </a:rPr>
              <a:t>analogue</a:t>
            </a:r>
            <a:endParaRPr lang="en-US" b="1" dirty="0">
              <a:solidFill>
                <a:srgbClr val="FF0000"/>
              </a:solidFill>
            </a:endParaRPr>
          </a:p>
        </p:txBody>
      </p:sp>
    </p:spTree>
    <p:extLst>
      <p:ext uri="{BB962C8B-B14F-4D97-AF65-F5344CB8AC3E}">
        <p14:creationId xmlns:p14="http://schemas.microsoft.com/office/powerpoint/2010/main" xmlns="" val="7974794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6318" t="6488" r="26649" b="4588"/>
          <a:stretch/>
        </p:blipFill>
        <p:spPr>
          <a:xfrm>
            <a:off x="2964582" y="0"/>
            <a:ext cx="6314173" cy="6715072"/>
          </a:xfrm>
          <a:prstGeom prst="rect">
            <a:avLst/>
          </a:prstGeom>
        </p:spPr>
      </p:pic>
    </p:spTree>
    <p:extLst>
      <p:ext uri="{BB962C8B-B14F-4D97-AF65-F5344CB8AC3E}">
        <p14:creationId xmlns:p14="http://schemas.microsoft.com/office/powerpoint/2010/main" xmlns="" val="3600911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463" t="28746" r="38551" b="15876"/>
          <a:stretch/>
        </p:blipFill>
        <p:spPr>
          <a:xfrm>
            <a:off x="346510" y="221381"/>
            <a:ext cx="11511814" cy="6405069"/>
          </a:xfrm>
          <a:prstGeom prst="rect">
            <a:avLst/>
          </a:prstGeom>
          <a:ln w="38100">
            <a:solidFill>
              <a:schemeClr val="tx1"/>
            </a:solidFill>
          </a:ln>
        </p:spPr>
      </p:pic>
    </p:spTree>
    <p:extLst>
      <p:ext uri="{BB962C8B-B14F-4D97-AF65-F5344CB8AC3E}">
        <p14:creationId xmlns:p14="http://schemas.microsoft.com/office/powerpoint/2010/main" xmlns="" val="20418520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mn-lt"/>
              </a:rPr>
              <a:t>Interventional therapy</a:t>
            </a:r>
          </a:p>
        </p:txBody>
      </p:sp>
      <p:sp>
        <p:nvSpPr>
          <p:cNvPr id="3" name="Content Placeholder 2"/>
          <p:cNvSpPr>
            <a:spLocks noGrp="1"/>
          </p:cNvSpPr>
          <p:nvPr>
            <p:ph idx="1"/>
          </p:nvPr>
        </p:nvSpPr>
        <p:spPr/>
        <p:txBody>
          <a:bodyPr/>
          <a:lstStyle/>
          <a:p>
            <a:r>
              <a:rPr lang="en-US" dirty="0"/>
              <a:t>Balloon atrial </a:t>
            </a:r>
            <a:r>
              <a:rPr lang="en-US" dirty="0" smtClean="0"/>
              <a:t>septostomy</a:t>
            </a:r>
            <a:endParaRPr lang="en-US" dirty="0"/>
          </a:p>
          <a:p>
            <a:endParaRPr lang="en-US" dirty="0"/>
          </a:p>
          <a:p>
            <a:r>
              <a:rPr lang="en-US" dirty="0" smtClean="0"/>
              <a:t>Potts shunt</a:t>
            </a:r>
          </a:p>
          <a:p>
            <a:endParaRPr lang="en-US" dirty="0"/>
          </a:p>
          <a:p>
            <a:r>
              <a:rPr lang="en-US" dirty="0"/>
              <a:t>Pulmonary artery denervation</a:t>
            </a:r>
          </a:p>
        </p:txBody>
      </p:sp>
    </p:spTree>
    <p:extLst>
      <p:ext uri="{BB962C8B-B14F-4D97-AF65-F5344CB8AC3E}">
        <p14:creationId xmlns:p14="http://schemas.microsoft.com/office/powerpoint/2010/main" xmlns="" val="42673758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Balloon atrial septostomy and Potts </a:t>
            </a:r>
            <a:r>
              <a:rPr lang="en-US" b="1" dirty="0" smtClean="0">
                <a:solidFill>
                  <a:srgbClr val="FF0000"/>
                </a:solidFill>
                <a:latin typeface="+mn-lt"/>
              </a:rPr>
              <a:t>shunt</a:t>
            </a:r>
            <a:endParaRPr lang="en-US" b="1" dirty="0">
              <a:solidFill>
                <a:srgbClr val="FF0000"/>
              </a:solidFill>
              <a:latin typeface="+mn-lt"/>
            </a:endParaRPr>
          </a:p>
        </p:txBody>
      </p:sp>
      <p:pic>
        <p:nvPicPr>
          <p:cNvPr id="6" name="Content Placeholder 5"/>
          <p:cNvPicPr>
            <a:picLocks noGrp="1" noChangeAspect="1"/>
          </p:cNvPicPr>
          <p:nvPr>
            <p:ph idx="1"/>
          </p:nvPr>
        </p:nvPicPr>
        <p:blipFill>
          <a:blip r:embed="rId3" cstate="print"/>
          <a:stretch>
            <a:fillRect/>
          </a:stretch>
        </p:blipFill>
        <p:spPr>
          <a:xfrm>
            <a:off x="631976" y="2290812"/>
            <a:ext cx="5783716" cy="3253339"/>
          </a:xfrm>
          <a:prstGeom prst="rect">
            <a:avLst/>
          </a:prstGeom>
        </p:spPr>
      </p:pic>
      <p:pic>
        <p:nvPicPr>
          <p:cNvPr id="5" name="Picture 4"/>
          <p:cNvPicPr>
            <a:picLocks noChangeAspect="1"/>
          </p:cNvPicPr>
          <p:nvPr/>
        </p:nvPicPr>
        <p:blipFill rotWithShape="1">
          <a:blip r:embed="rId4"/>
          <a:srcRect l="8004" t="23412" r="51059" b="6453"/>
          <a:stretch/>
        </p:blipFill>
        <p:spPr>
          <a:xfrm>
            <a:off x="7141944" y="1690688"/>
            <a:ext cx="4468101" cy="4305851"/>
          </a:xfrm>
          <a:prstGeom prst="rect">
            <a:avLst/>
          </a:prstGeom>
        </p:spPr>
      </p:pic>
    </p:spTree>
    <p:extLst>
      <p:ext uri="{BB962C8B-B14F-4D97-AF65-F5344CB8AC3E}">
        <p14:creationId xmlns:p14="http://schemas.microsoft.com/office/powerpoint/2010/main" xmlns="" val="24026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Pulmonary artery </a:t>
            </a:r>
            <a:r>
              <a:rPr lang="en-US" b="1" dirty="0" smtClean="0">
                <a:solidFill>
                  <a:srgbClr val="FF0000"/>
                </a:solidFill>
                <a:latin typeface="+mn-lt"/>
              </a:rPr>
              <a:t>denervation</a:t>
            </a:r>
            <a:endParaRPr lang="en-US" b="1" dirty="0">
              <a:solidFill>
                <a:srgbClr val="FF0000"/>
              </a:solidFill>
              <a:latin typeface="+mn-lt"/>
            </a:endParaRPr>
          </a:p>
        </p:txBody>
      </p:sp>
      <p:sp>
        <p:nvSpPr>
          <p:cNvPr id="3" name="Content Placeholder 2"/>
          <p:cNvSpPr>
            <a:spLocks noGrp="1"/>
          </p:cNvSpPr>
          <p:nvPr>
            <p:ph idx="1"/>
          </p:nvPr>
        </p:nvSpPr>
        <p:spPr>
          <a:xfrm>
            <a:off x="838200" y="1777498"/>
            <a:ext cx="10515600" cy="4729179"/>
          </a:xfrm>
        </p:spPr>
        <p:txBody>
          <a:bodyPr/>
          <a:lstStyle/>
          <a:p>
            <a:pPr marL="0" indent="0">
              <a:buNone/>
            </a:pPr>
            <a:r>
              <a:rPr lang="en-US" sz="3200" b="1" dirty="0" smtClean="0">
                <a:solidFill>
                  <a:schemeClr val="accent5"/>
                </a:solidFill>
              </a:rPr>
              <a:t>Principle</a:t>
            </a:r>
          </a:p>
          <a:p>
            <a:endParaRPr lang="en-US" dirty="0" smtClean="0"/>
          </a:p>
          <a:p>
            <a:r>
              <a:rPr lang="en-US" dirty="0" smtClean="0"/>
              <a:t>↑ </a:t>
            </a:r>
            <a:r>
              <a:rPr lang="en-US" dirty="0"/>
              <a:t>sympathetic overdrive characterizing </a:t>
            </a:r>
            <a:r>
              <a:rPr lang="en-US" dirty="0" smtClean="0"/>
              <a:t>PAH </a:t>
            </a:r>
            <a:r>
              <a:rPr lang="en-US" dirty="0" smtClean="0">
                <a:sym typeface="Wingdings" panose="05000000000000000000" pitchFamily="2" charset="2"/>
              </a:rPr>
              <a:t> P</a:t>
            </a:r>
            <a:r>
              <a:rPr lang="en-US" dirty="0" smtClean="0"/>
              <a:t>oor outcome</a:t>
            </a:r>
          </a:p>
          <a:p>
            <a:endParaRPr lang="en-US" dirty="0"/>
          </a:p>
          <a:p>
            <a:r>
              <a:rPr lang="en-US" dirty="0" smtClean="0"/>
              <a:t>Vasoconstriction </a:t>
            </a:r>
            <a:r>
              <a:rPr lang="en-US" dirty="0"/>
              <a:t>and vascular </a:t>
            </a:r>
            <a:r>
              <a:rPr lang="en-US" dirty="0" smtClean="0"/>
              <a:t>remodeling </a:t>
            </a:r>
            <a:r>
              <a:rPr lang="en-US" dirty="0" smtClean="0">
                <a:sym typeface="Wingdings" panose="05000000000000000000" pitchFamily="2" charset="2"/>
              </a:rPr>
              <a:t> B</a:t>
            </a:r>
            <a:r>
              <a:rPr lang="en-US" dirty="0" smtClean="0"/>
              <a:t>aroreflex </a:t>
            </a:r>
            <a:r>
              <a:rPr lang="en-US" dirty="0"/>
              <a:t>mediated </a:t>
            </a:r>
            <a:endParaRPr lang="en-US" dirty="0" smtClean="0"/>
          </a:p>
          <a:p>
            <a:endParaRPr lang="en-US" dirty="0"/>
          </a:p>
          <a:p>
            <a:r>
              <a:rPr lang="en-US" dirty="0" smtClean="0"/>
              <a:t>Stretch </a:t>
            </a:r>
            <a:r>
              <a:rPr lang="en-US" dirty="0"/>
              <a:t>receptors located at the </a:t>
            </a:r>
            <a:r>
              <a:rPr lang="en-US" dirty="0" smtClean="0"/>
              <a:t>bifurcation of </a:t>
            </a:r>
            <a:r>
              <a:rPr lang="en-US" dirty="0"/>
              <a:t>the </a:t>
            </a:r>
            <a:r>
              <a:rPr lang="en-US" dirty="0" smtClean="0"/>
              <a:t>Pas</a:t>
            </a:r>
          </a:p>
          <a:p>
            <a:endParaRPr lang="en-US" dirty="0"/>
          </a:p>
          <a:p>
            <a:r>
              <a:rPr lang="en-US" dirty="0"/>
              <a:t>Applying radiofrequency</a:t>
            </a:r>
            <a:endParaRPr lang="en-US" dirty="0" smtClean="0"/>
          </a:p>
          <a:p>
            <a:endParaRPr lang="en-US" dirty="0"/>
          </a:p>
        </p:txBody>
      </p:sp>
      <p:sp>
        <p:nvSpPr>
          <p:cNvPr id="4" name="Up Arrow 3"/>
          <p:cNvSpPr/>
          <p:nvPr/>
        </p:nvSpPr>
        <p:spPr>
          <a:xfrm>
            <a:off x="2030931" y="5370897"/>
            <a:ext cx="231006" cy="60639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468177" y="5592278"/>
            <a:ext cx="5553777" cy="9143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Little </a:t>
            </a:r>
            <a:r>
              <a:rPr lang="en-US" sz="2400" b="1" dirty="0">
                <a:solidFill>
                  <a:srgbClr val="FF0000"/>
                </a:solidFill>
              </a:rPr>
              <a:t>evidence yet from </a:t>
            </a:r>
            <a:r>
              <a:rPr lang="en-US" sz="2400" b="1" dirty="0" smtClean="0">
                <a:solidFill>
                  <a:srgbClr val="FF0000"/>
                </a:solidFill>
              </a:rPr>
              <a:t>multicenter </a:t>
            </a:r>
            <a:r>
              <a:rPr lang="en-US" sz="2400" b="1" dirty="0">
                <a:solidFill>
                  <a:srgbClr val="FF0000"/>
                </a:solidFill>
              </a:rPr>
              <a:t>RCTs</a:t>
            </a:r>
          </a:p>
        </p:txBody>
      </p:sp>
      <p:sp>
        <p:nvSpPr>
          <p:cNvPr id="6" name="Rounded Rectangle 5"/>
          <p:cNvSpPr/>
          <p:nvPr/>
        </p:nvSpPr>
        <p:spPr>
          <a:xfrm>
            <a:off x="5938788" y="1690688"/>
            <a:ext cx="6083166" cy="9143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FF0000"/>
                </a:solidFill>
              </a:rPr>
              <a:t>PADN with Intravascular ultrasound </a:t>
            </a:r>
            <a:r>
              <a:rPr lang="en-US" sz="2400" b="1" dirty="0">
                <a:solidFill>
                  <a:srgbClr val="FF0000"/>
                </a:solidFill>
              </a:rPr>
              <a:t>catheter</a:t>
            </a:r>
          </a:p>
        </p:txBody>
      </p:sp>
    </p:spTree>
    <p:extLst>
      <p:ext uri="{BB962C8B-B14F-4D97-AF65-F5344CB8AC3E}">
        <p14:creationId xmlns:p14="http://schemas.microsoft.com/office/powerpoint/2010/main" xmlns="" val="424455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9506" y="144380"/>
            <a:ext cx="11694695" cy="6601006"/>
          </a:xfrm>
          <a:prstGeom prst="rect">
            <a:avLst/>
          </a:prstGeom>
        </p:spPr>
      </p:pic>
    </p:spTree>
    <p:extLst>
      <p:ext uri="{BB962C8B-B14F-4D97-AF65-F5344CB8AC3E}">
        <p14:creationId xmlns:p14="http://schemas.microsoft.com/office/powerpoint/2010/main" xmlns="" val="41887737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Advanced right ventricular failure</a:t>
            </a:r>
          </a:p>
        </p:txBody>
      </p:sp>
      <p:sp>
        <p:nvSpPr>
          <p:cNvPr id="3" name="Content Placeholder 2"/>
          <p:cNvSpPr>
            <a:spLocks noGrp="1"/>
          </p:cNvSpPr>
          <p:nvPr>
            <p:ph idx="1"/>
          </p:nvPr>
        </p:nvSpPr>
        <p:spPr/>
        <p:txBody>
          <a:bodyPr>
            <a:normAutofit/>
          </a:bodyPr>
          <a:lstStyle/>
          <a:p>
            <a:r>
              <a:rPr lang="en-US" b="1" dirty="0">
                <a:solidFill>
                  <a:schemeClr val="accent5"/>
                </a:solidFill>
              </a:rPr>
              <a:t>Intensive care unit </a:t>
            </a:r>
            <a:r>
              <a:rPr lang="en-US" b="1" dirty="0" smtClean="0">
                <a:solidFill>
                  <a:schemeClr val="accent5"/>
                </a:solidFill>
              </a:rPr>
              <a:t>management</a:t>
            </a:r>
          </a:p>
          <a:p>
            <a:endParaRPr lang="en-US" dirty="0"/>
          </a:p>
          <a:p>
            <a:endParaRPr lang="en-US" dirty="0" smtClean="0"/>
          </a:p>
          <a:p>
            <a:r>
              <a:rPr lang="en-US" b="1" dirty="0" smtClean="0">
                <a:solidFill>
                  <a:schemeClr val="accent5"/>
                </a:solidFill>
              </a:rPr>
              <a:t>Mechanical </a:t>
            </a:r>
            <a:r>
              <a:rPr lang="en-US" b="1" dirty="0">
                <a:solidFill>
                  <a:schemeClr val="accent5"/>
                </a:solidFill>
              </a:rPr>
              <a:t>circulatory </a:t>
            </a:r>
            <a:r>
              <a:rPr lang="en-US" b="1" dirty="0" smtClean="0">
                <a:solidFill>
                  <a:schemeClr val="accent5"/>
                </a:solidFill>
              </a:rPr>
              <a:t>support</a:t>
            </a:r>
          </a:p>
          <a:p>
            <a:pPr lvl="1">
              <a:lnSpc>
                <a:spcPct val="150000"/>
              </a:lnSpc>
            </a:pPr>
            <a:r>
              <a:rPr lang="en-US" dirty="0" err="1" smtClean="0"/>
              <a:t>Veno</a:t>
            </a:r>
            <a:r>
              <a:rPr lang="en-US" dirty="0" smtClean="0"/>
              <a:t>-arterial ECMO </a:t>
            </a:r>
            <a:r>
              <a:rPr lang="en-US" dirty="0" smtClean="0">
                <a:sym typeface="Wingdings" panose="05000000000000000000" pitchFamily="2" charset="2"/>
              </a:rPr>
              <a:t> </a:t>
            </a:r>
            <a:r>
              <a:rPr lang="en-US" dirty="0">
                <a:sym typeface="Wingdings" panose="05000000000000000000" pitchFamily="2" charset="2"/>
              </a:rPr>
              <a:t>M</a:t>
            </a:r>
            <a:r>
              <a:rPr lang="en-US" dirty="0" smtClean="0"/>
              <a:t>ost </a:t>
            </a:r>
            <a:r>
              <a:rPr lang="en-US" dirty="0"/>
              <a:t>widely used </a:t>
            </a:r>
            <a:r>
              <a:rPr lang="en-US" dirty="0" smtClean="0"/>
              <a:t>approach</a:t>
            </a:r>
          </a:p>
          <a:p>
            <a:pPr lvl="1">
              <a:lnSpc>
                <a:spcPct val="150000"/>
              </a:lnSpc>
            </a:pPr>
            <a:r>
              <a:rPr lang="en-US" dirty="0" smtClean="0"/>
              <a:t>Bridging </a:t>
            </a:r>
            <a:r>
              <a:rPr lang="en-US" dirty="0"/>
              <a:t>tool to </a:t>
            </a:r>
            <a:r>
              <a:rPr lang="en-US" dirty="0" smtClean="0"/>
              <a:t>transplantation</a:t>
            </a:r>
            <a:endParaRPr lang="en-US" dirty="0"/>
          </a:p>
        </p:txBody>
      </p:sp>
    </p:spTree>
    <p:extLst>
      <p:ext uri="{BB962C8B-B14F-4D97-AF65-F5344CB8AC3E}">
        <p14:creationId xmlns:p14="http://schemas.microsoft.com/office/powerpoint/2010/main" xmlns="" val="219083127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mn-lt"/>
              </a:rPr>
              <a:t>Lung and heart–lung transplantation</a:t>
            </a:r>
          </a:p>
        </p:txBody>
      </p:sp>
      <p:sp>
        <p:nvSpPr>
          <p:cNvPr id="3" name="Content Placeholder 2"/>
          <p:cNvSpPr>
            <a:spLocks noGrp="1"/>
          </p:cNvSpPr>
          <p:nvPr>
            <p:ph idx="1"/>
          </p:nvPr>
        </p:nvSpPr>
        <p:spPr/>
        <p:txBody>
          <a:bodyPr>
            <a:normAutofit lnSpcReduction="10000"/>
          </a:bodyPr>
          <a:lstStyle/>
          <a:p>
            <a:endParaRPr lang="en-US" b="1" dirty="0" smtClean="0"/>
          </a:p>
          <a:p>
            <a:r>
              <a:rPr lang="en-US" b="1" dirty="0" smtClean="0"/>
              <a:t>PAH </a:t>
            </a:r>
            <a:r>
              <a:rPr lang="en-US" b="1" dirty="0"/>
              <a:t>refractory to optimized medical </a:t>
            </a:r>
            <a:r>
              <a:rPr lang="en-US" b="1" dirty="0" smtClean="0"/>
              <a:t>therapy</a:t>
            </a:r>
          </a:p>
          <a:p>
            <a:endParaRPr lang="en-US" dirty="0"/>
          </a:p>
          <a:p>
            <a:endParaRPr lang="en-US" b="1" dirty="0" smtClean="0"/>
          </a:p>
          <a:p>
            <a:endParaRPr lang="en-US" b="1" dirty="0" smtClean="0"/>
          </a:p>
          <a:p>
            <a:r>
              <a:rPr lang="en-US" dirty="0" smtClean="0"/>
              <a:t>Most </a:t>
            </a:r>
            <a:r>
              <a:rPr lang="en-US" dirty="0"/>
              <a:t>patients </a:t>
            </a:r>
            <a:r>
              <a:rPr lang="en-US" dirty="0" smtClean="0">
                <a:sym typeface="Wingdings" panose="05000000000000000000" pitchFamily="2" charset="2"/>
              </a:rPr>
              <a:t> </a:t>
            </a:r>
            <a:r>
              <a:rPr lang="en-US" b="1" dirty="0" smtClean="0">
                <a:solidFill>
                  <a:schemeClr val="accent5"/>
                </a:solidFill>
                <a:sym typeface="Wingdings" panose="05000000000000000000" pitchFamily="2" charset="2"/>
              </a:rPr>
              <a:t>R</a:t>
            </a:r>
            <a:r>
              <a:rPr lang="en-US" b="1" dirty="0" smtClean="0">
                <a:solidFill>
                  <a:schemeClr val="accent5"/>
                </a:solidFill>
              </a:rPr>
              <a:t>eceive </a:t>
            </a:r>
            <a:r>
              <a:rPr lang="en-US" b="1" dirty="0">
                <a:solidFill>
                  <a:schemeClr val="accent5"/>
                </a:solidFill>
              </a:rPr>
              <a:t>bilateral </a:t>
            </a:r>
            <a:r>
              <a:rPr lang="en-US" b="1" dirty="0" err="1" smtClean="0">
                <a:solidFill>
                  <a:schemeClr val="accent5"/>
                </a:solidFill>
              </a:rPr>
              <a:t>LTx</a:t>
            </a:r>
            <a:endParaRPr lang="en-US" b="1" dirty="0" smtClean="0">
              <a:solidFill>
                <a:schemeClr val="accent5"/>
              </a:solidFill>
            </a:endParaRPr>
          </a:p>
          <a:p>
            <a:endParaRPr lang="en-US" dirty="0"/>
          </a:p>
          <a:p>
            <a:r>
              <a:rPr lang="en-US" b="1" dirty="0" smtClean="0">
                <a:solidFill>
                  <a:schemeClr val="accent5"/>
                </a:solidFill>
              </a:rPr>
              <a:t>Combined heart–lung </a:t>
            </a:r>
            <a:r>
              <a:rPr lang="en-US" b="1" dirty="0">
                <a:solidFill>
                  <a:schemeClr val="accent5"/>
                </a:solidFill>
              </a:rPr>
              <a:t>transplantation </a:t>
            </a:r>
            <a:r>
              <a:rPr lang="en-US" b="1" dirty="0" smtClean="0">
                <a:sym typeface="Wingdings" panose="05000000000000000000" pitchFamily="2" charset="2"/>
              </a:rPr>
              <a:t> </a:t>
            </a:r>
            <a:r>
              <a:rPr lang="en-US" dirty="0" smtClean="0">
                <a:sym typeface="Wingdings" panose="05000000000000000000" pitchFamily="2" charset="2"/>
              </a:rPr>
              <a:t>A</a:t>
            </a:r>
            <a:r>
              <a:rPr lang="en-US" dirty="0" smtClean="0"/>
              <a:t>dditional non-correctable </a:t>
            </a:r>
            <a:r>
              <a:rPr lang="en-US" dirty="0"/>
              <a:t>cardiac conditions</a:t>
            </a:r>
          </a:p>
        </p:txBody>
      </p:sp>
    </p:spTree>
    <p:extLst>
      <p:ext uri="{BB962C8B-B14F-4D97-AF65-F5344CB8AC3E}">
        <p14:creationId xmlns:p14="http://schemas.microsoft.com/office/powerpoint/2010/main" xmlns="" val="81233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4497" t="29493" r="38345" b="19852"/>
          <a:stretch/>
        </p:blipFill>
        <p:spPr>
          <a:xfrm>
            <a:off x="807081" y="211119"/>
            <a:ext cx="10546719" cy="6372559"/>
          </a:xfrm>
          <a:prstGeom prst="rect">
            <a:avLst/>
          </a:prstGeom>
        </p:spPr>
      </p:pic>
      <p:cxnSp>
        <p:nvCxnSpPr>
          <p:cNvPr id="6" name="Straight Connector 5"/>
          <p:cNvCxnSpPr/>
          <p:nvPr/>
        </p:nvCxnSpPr>
        <p:spPr>
          <a:xfrm flipV="1">
            <a:off x="2887579" y="2791326"/>
            <a:ext cx="3773103" cy="19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76425" y="3397399"/>
            <a:ext cx="2619676"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01027" y="3782728"/>
            <a:ext cx="6506678" cy="368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440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55148" t="30897" r="580" b="34463"/>
          <a:stretch/>
        </p:blipFill>
        <p:spPr>
          <a:xfrm>
            <a:off x="148460" y="568591"/>
            <a:ext cx="5963478" cy="5784992"/>
          </a:xfrm>
          <a:prstGeom prst="rect">
            <a:avLst/>
          </a:prstGeom>
          <a:ln w="6350">
            <a:solidFill>
              <a:schemeClr val="tx1"/>
            </a:solidFill>
          </a:ln>
        </p:spPr>
      </p:pic>
      <p:pic>
        <p:nvPicPr>
          <p:cNvPr id="5" name="Content Placeholder 3"/>
          <p:cNvPicPr>
            <a:picLocks noChangeAspect="1"/>
          </p:cNvPicPr>
          <p:nvPr/>
        </p:nvPicPr>
        <p:blipFill rotWithShape="1">
          <a:blip r:embed="rId3" cstate="print"/>
          <a:srcRect l="55236" t="65537" r="511" b="514"/>
          <a:stretch/>
        </p:blipFill>
        <p:spPr>
          <a:xfrm>
            <a:off x="6304547" y="916010"/>
            <a:ext cx="5351647" cy="5090154"/>
          </a:xfrm>
          <a:prstGeom prst="rect">
            <a:avLst/>
          </a:prstGeom>
          <a:ln w="19050">
            <a:solidFill>
              <a:schemeClr val="tx1"/>
            </a:solidFill>
          </a:ln>
        </p:spPr>
      </p:pic>
    </p:spTree>
    <p:extLst>
      <p:ext uri="{BB962C8B-B14F-4D97-AF65-F5344CB8AC3E}">
        <p14:creationId xmlns:p14="http://schemas.microsoft.com/office/powerpoint/2010/main" xmlns="" val="28984523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66" y="124494"/>
            <a:ext cx="10515600" cy="934286"/>
          </a:xfrm>
        </p:spPr>
        <p:txBody>
          <a:bodyPr/>
          <a:lstStyle/>
          <a:p>
            <a:pPr algn="ctr"/>
            <a:r>
              <a:rPr lang="en-US" b="1" dirty="0">
                <a:solidFill>
                  <a:srgbClr val="FF0000"/>
                </a:solidFill>
                <a:latin typeface="+mn-lt"/>
              </a:rPr>
              <a:t>New </a:t>
            </a:r>
            <a:r>
              <a:rPr lang="en-US" b="1" dirty="0" smtClean="0">
                <a:solidFill>
                  <a:srgbClr val="FF0000"/>
                </a:solidFill>
                <a:latin typeface="+mn-lt"/>
              </a:rPr>
              <a:t>drugs </a:t>
            </a:r>
            <a:r>
              <a:rPr lang="en-US" b="1" dirty="0">
                <a:solidFill>
                  <a:srgbClr val="FF0000"/>
                </a:solidFill>
                <a:latin typeface="+mn-lt"/>
              </a:rPr>
              <a:t>(phase 3 studies)</a:t>
            </a:r>
          </a:p>
        </p:txBody>
      </p:sp>
      <p:sp>
        <p:nvSpPr>
          <p:cNvPr id="3" name="Content Placeholder 2"/>
          <p:cNvSpPr>
            <a:spLocks noGrp="1"/>
          </p:cNvSpPr>
          <p:nvPr>
            <p:ph idx="1"/>
          </p:nvPr>
        </p:nvSpPr>
        <p:spPr>
          <a:xfrm>
            <a:off x="298382" y="1193534"/>
            <a:ext cx="11800573" cy="5342020"/>
          </a:xfrm>
        </p:spPr>
        <p:txBody>
          <a:bodyPr>
            <a:normAutofit/>
          </a:bodyPr>
          <a:lstStyle/>
          <a:p>
            <a:r>
              <a:rPr lang="en-US" b="1" dirty="0" smtClean="0">
                <a:solidFill>
                  <a:schemeClr val="accent5"/>
                </a:solidFill>
              </a:rPr>
              <a:t>RALINEPAG</a:t>
            </a:r>
            <a:endParaRPr lang="en-US" b="1" dirty="0" smtClean="0">
              <a:sym typeface="Wingdings" panose="05000000000000000000" pitchFamily="2" charset="2"/>
            </a:endParaRPr>
          </a:p>
          <a:p>
            <a:pPr lvl="1">
              <a:lnSpc>
                <a:spcPct val="150000"/>
              </a:lnSpc>
            </a:pPr>
            <a:r>
              <a:rPr lang="en-US" dirty="0" smtClean="0"/>
              <a:t>Oral</a:t>
            </a:r>
          </a:p>
          <a:p>
            <a:pPr lvl="1">
              <a:lnSpc>
                <a:spcPct val="150000"/>
              </a:lnSpc>
            </a:pPr>
            <a:r>
              <a:rPr lang="en-US" dirty="0" smtClean="0"/>
              <a:t>Potent</a:t>
            </a:r>
          </a:p>
          <a:p>
            <a:pPr lvl="1">
              <a:lnSpc>
                <a:spcPct val="150000"/>
              </a:lnSpc>
            </a:pPr>
            <a:r>
              <a:rPr lang="en-US" dirty="0" smtClean="0"/>
              <a:t>Selective </a:t>
            </a:r>
            <a:r>
              <a:rPr lang="en-US" dirty="0"/>
              <a:t>prostacyclin </a:t>
            </a:r>
            <a:r>
              <a:rPr lang="en-US" dirty="0" smtClean="0"/>
              <a:t>receptor agonist</a:t>
            </a:r>
            <a:endParaRPr lang="en-US" b="1" dirty="0" smtClean="0">
              <a:solidFill>
                <a:schemeClr val="accent5"/>
              </a:solidFill>
            </a:endParaRPr>
          </a:p>
          <a:p>
            <a:endParaRPr lang="en-US" dirty="0"/>
          </a:p>
          <a:p>
            <a:r>
              <a:rPr lang="en-US" b="1" dirty="0" smtClean="0">
                <a:solidFill>
                  <a:schemeClr val="accent5"/>
                </a:solidFill>
              </a:rPr>
              <a:t>SOTATERCEPT</a:t>
            </a:r>
          </a:p>
          <a:p>
            <a:pPr lvl="1">
              <a:lnSpc>
                <a:spcPct val="150000"/>
              </a:lnSpc>
            </a:pPr>
            <a:r>
              <a:rPr lang="en-US" dirty="0" smtClean="0"/>
              <a:t>Fusion protein</a:t>
            </a:r>
          </a:p>
          <a:p>
            <a:pPr lvl="1">
              <a:lnSpc>
                <a:spcPct val="150000"/>
              </a:lnSpc>
            </a:pPr>
            <a:r>
              <a:rPr lang="en-US" dirty="0" smtClean="0"/>
              <a:t>Acts </a:t>
            </a:r>
            <a:r>
              <a:rPr lang="en-US" dirty="0"/>
              <a:t>as a ligand trap for members of the </a:t>
            </a:r>
            <a:r>
              <a:rPr lang="en-US" dirty="0" smtClean="0"/>
              <a:t>TGF-β superfamily</a:t>
            </a:r>
          </a:p>
          <a:p>
            <a:pPr lvl="1">
              <a:lnSpc>
                <a:spcPct val="150000"/>
              </a:lnSpc>
            </a:pPr>
            <a:r>
              <a:rPr lang="en-US" dirty="0" smtClean="0"/>
              <a:t>Restoring </a:t>
            </a:r>
            <a:r>
              <a:rPr lang="en-US" dirty="0"/>
              <a:t>balance between </a:t>
            </a:r>
            <a:r>
              <a:rPr lang="en-US" dirty="0" smtClean="0"/>
              <a:t>growth promoting and </a:t>
            </a:r>
            <a:r>
              <a:rPr lang="en-US" dirty="0"/>
              <a:t>growth-inhibiting pathways</a:t>
            </a:r>
            <a:endParaRPr lang="en-US" dirty="0" smtClean="0"/>
          </a:p>
          <a:p>
            <a:pPr marL="0" indent="0">
              <a:buNone/>
            </a:pPr>
            <a:endParaRPr lang="en-US" dirty="0"/>
          </a:p>
        </p:txBody>
      </p:sp>
      <p:sp>
        <p:nvSpPr>
          <p:cNvPr id="4" name="Oval 3"/>
          <p:cNvSpPr/>
          <p:nvPr/>
        </p:nvSpPr>
        <p:spPr>
          <a:xfrm>
            <a:off x="5996539" y="1713297"/>
            <a:ext cx="3570973" cy="10972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Improved PVR</a:t>
            </a:r>
            <a:endParaRPr lang="en-US" sz="2800" b="1" dirty="0">
              <a:solidFill>
                <a:srgbClr val="FF0000"/>
              </a:solidFill>
            </a:endParaRPr>
          </a:p>
        </p:txBody>
      </p:sp>
      <p:sp>
        <p:nvSpPr>
          <p:cNvPr id="5" name="Oval 4"/>
          <p:cNvSpPr/>
          <p:nvPr/>
        </p:nvSpPr>
        <p:spPr>
          <a:xfrm>
            <a:off x="7595134" y="3874168"/>
            <a:ext cx="3745832" cy="1448601"/>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Improved </a:t>
            </a:r>
          </a:p>
          <a:p>
            <a:pPr algn="ctr"/>
            <a:r>
              <a:rPr lang="en-US" sz="2800" b="1" dirty="0" smtClean="0">
                <a:solidFill>
                  <a:srgbClr val="FF0000"/>
                </a:solidFill>
              </a:rPr>
              <a:t>PVR, </a:t>
            </a:r>
            <a:r>
              <a:rPr lang="en-US" sz="2800" b="1" dirty="0">
                <a:solidFill>
                  <a:srgbClr val="FF0000"/>
                </a:solidFill>
              </a:rPr>
              <a:t>6MWD and </a:t>
            </a:r>
            <a:r>
              <a:rPr lang="en-US" sz="2800" b="1" dirty="0" smtClean="0">
                <a:solidFill>
                  <a:srgbClr val="FF0000"/>
                </a:solidFill>
              </a:rPr>
              <a:t>NT-pro BNP</a:t>
            </a:r>
            <a:endParaRPr lang="en-US" sz="2800" b="1" dirty="0">
              <a:solidFill>
                <a:srgbClr val="FF0000"/>
              </a:solidFill>
            </a:endParaRPr>
          </a:p>
        </p:txBody>
      </p:sp>
    </p:spTree>
    <p:extLst>
      <p:ext uri="{BB962C8B-B14F-4D97-AF65-F5344CB8AC3E}">
        <p14:creationId xmlns:p14="http://schemas.microsoft.com/office/powerpoint/2010/main" xmlns="" val="411558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solidFill>
                  <a:srgbClr val="FF0000"/>
                </a:solidFill>
                <a:latin typeface="+mn-lt"/>
              </a:rPr>
              <a:t>Pulmonary arterial hypertension</a:t>
            </a:r>
            <a:br>
              <a:rPr lang="en-US" sz="4000" b="1" dirty="0">
                <a:solidFill>
                  <a:srgbClr val="FF0000"/>
                </a:solidFill>
                <a:latin typeface="+mn-lt"/>
              </a:rPr>
            </a:br>
            <a:r>
              <a:rPr lang="en-US" sz="4000" b="1" dirty="0">
                <a:solidFill>
                  <a:srgbClr val="FF0000"/>
                </a:solidFill>
                <a:latin typeface="+mn-lt"/>
              </a:rPr>
              <a:t>associated with drugs and toxins</a:t>
            </a:r>
          </a:p>
        </p:txBody>
      </p:sp>
      <p:pic>
        <p:nvPicPr>
          <p:cNvPr id="4" name="Content Placeholder 3"/>
          <p:cNvPicPr>
            <a:picLocks noGrp="1" noChangeAspect="1"/>
          </p:cNvPicPr>
          <p:nvPr>
            <p:ph idx="1"/>
          </p:nvPr>
        </p:nvPicPr>
        <p:blipFill rotWithShape="1">
          <a:blip r:embed="rId2"/>
          <a:srcRect l="12134" t="58249" r="49917" b="14543"/>
          <a:stretch/>
        </p:blipFill>
        <p:spPr>
          <a:xfrm>
            <a:off x="672164" y="1992428"/>
            <a:ext cx="10847672" cy="4374641"/>
          </a:xfrm>
          <a:prstGeom prst="rect">
            <a:avLst/>
          </a:prstGeom>
        </p:spPr>
      </p:pic>
      <p:sp>
        <p:nvSpPr>
          <p:cNvPr id="5" name="Rounded Rectangle 4"/>
          <p:cNvSpPr/>
          <p:nvPr/>
        </p:nvSpPr>
        <p:spPr>
          <a:xfrm>
            <a:off x="838200" y="2175309"/>
            <a:ext cx="3618297" cy="4042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706754" y="2679180"/>
            <a:ext cx="3368040" cy="4042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772076" y="3775486"/>
            <a:ext cx="2021305" cy="4042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38200" y="4362629"/>
            <a:ext cx="1837624" cy="40426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6762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1764</TotalTime>
  <Words>3396</Words>
  <Application>Microsoft Office PowerPoint</Application>
  <PresentationFormat>Custom</PresentationFormat>
  <Paragraphs>571</Paragraphs>
  <Slides>117</Slides>
  <Notes>41</Notes>
  <HiddenSlides>1</HiddenSlides>
  <MMClips>0</MMClip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Office Theme</vt:lpstr>
      <vt:lpstr>Pulmonary hypertension Part 2</vt:lpstr>
      <vt:lpstr>References</vt:lpstr>
      <vt:lpstr>Outline </vt:lpstr>
      <vt:lpstr>Delay in Recognition of Pulmonary Arterial Hypertension </vt:lpstr>
      <vt:lpstr>Slide 5</vt:lpstr>
      <vt:lpstr>1. ECG</vt:lpstr>
      <vt:lpstr>Slide 7</vt:lpstr>
      <vt:lpstr>Slide 8</vt:lpstr>
      <vt:lpstr>Slide 9</vt:lpstr>
      <vt:lpstr>2. CXR</vt:lpstr>
      <vt:lpstr>Enlarged pulmonary arteries</vt:lpstr>
      <vt:lpstr>prominent central pulmonary artery with peripheral pruning </vt:lpstr>
      <vt:lpstr>Fullness of the retrosternal space</vt:lpstr>
      <vt:lpstr>Schistosomiasis: Dilatation of left and right pulmonary arteries</vt:lpstr>
      <vt:lpstr>Slide 15</vt:lpstr>
      <vt:lpstr>Slide 16</vt:lpstr>
      <vt:lpstr>Slide 17</vt:lpstr>
      <vt:lpstr>PFT and ABG</vt:lpstr>
      <vt:lpstr>Echocardiography</vt:lpstr>
      <vt:lpstr>Slide 20</vt:lpstr>
      <vt:lpstr>Assessment of right heart</vt:lpstr>
      <vt:lpstr>Slide 22</vt:lpstr>
      <vt:lpstr>Slide 23</vt:lpstr>
      <vt:lpstr>Slide 24</vt:lpstr>
      <vt:lpstr>Slide 25</vt:lpstr>
      <vt:lpstr>Eccentricity index  </vt:lpstr>
      <vt:lpstr>RV/LV basal diameter ratio</vt:lpstr>
      <vt:lpstr>Slide 28</vt:lpstr>
      <vt:lpstr>Slide 29</vt:lpstr>
      <vt:lpstr>Pulmonary Vasculature</vt:lpstr>
      <vt:lpstr>Pulmonary Systolic Pressure Estimates</vt:lpstr>
      <vt:lpstr>Tricuspid Regurgitant Velocity</vt:lpstr>
      <vt:lpstr>Pulmonic Regurgitant Velocity</vt:lpstr>
      <vt:lpstr>Pulmonary systolic notch</vt:lpstr>
      <vt:lpstr>M-mode echocardiography</vt:lpstr>
      <vt:lpstr>Slide 36</vt:lpstr>
      <vt:lpstr>Slide 37</vt:lpstr>
      <vt:lpstr>Pulmonary Vascular Resistance</vt:lpstr>
      <vt:lpstr>Pulmonary Artery Velocity Curve</vt:lpstr>
      <vt:lpstr>Slide 40</vt:lpstr>
      <vt:lpstr>Pulmonary Vascular Resistance</vt:lpstr>
      <vt:lpstr>Slide 42</vt:lpstr>
      <vt:lpstr>Estimation of Right Atrial Pressure</vt:lpstr>
      <vt:lpstr>Slide 44</vt:lpstr>
      <vt:lpstr>Slide 45</vt:lpstr>
      <vt:lpstr>Features which may suggest left heart disease causing PH </vt:lpstr>
      <vt:lpstr>Slide 47</vt:lpstr>
      <vt:lpstr>Slide 48</vt:lpstr>
      <vt:lpstr>Slide 49</vt:lpstr>
      <vt:lpstr>NCCT / CECT Thorax</vt:lpstr>
      <vt:lpstr>CTPA</vt:lpstr>
      <vt:lpstr>Ventilation/perfusion lung scan</vt:lpstr>
      <vt:lpstr>Cardiac MRI</vt:lpstr>
      <vt:lpstr>Blood tests and immunology</vt:lpstr>
      <vt:lpstr>Abdominal ultrasound</vt:lpstr>
      <vt:lpstr>Right heart catheterization</vt:lpstr>
      <vt:lpstr>Complete study includes…</vt:lpstr>
      <vt:lpstr>Right Atrial Pressure</vt:lpstr>
      <vt:lpstr>Pulmonary Artery and Pulmonary Capillary Wedge Pressures</vt:lpstr>
      <vt:lpstr>Slide 60</vt:lpstr>
      <vt:lpstr>Pulmonary Vascular Resistance</vt:lpstr>
      <vt:lpstr>Slide 62</vt:lpstr>
      <vt:lpstr>Vasoreactivity testing</vt:lpstr>
      <vt:lpstr>Slide 64</vt:lpstr>
      <vt:lpstr>Fluid challenge</vt:lpstr>
      <vt:lpstr>Slide 66</vt:lpstr>
      <vt:lpstr>Slide 67</vt:lpstr>
      <vt:lpstr>Slide 68</vt:lpstr>
      <vt:lpstr>Slide 69</vt:lpstr>
      <vt:lpstr>Slide 70</vt:lpstr>
      <vt:lpstr>Treatment</vt:lpstr>
      <vt:lpstr>Pulmonary arterial hypertension (group 1)</vt:lpstr>
      <vt:lpstr>Slide 73</vt:lpstr>
      <vt:lpstr>General measures</vt:lpstr>
      <vt:lpstr>Pulmonary arterial hypertension therapies</vt:lpstr>
      <vt:lpstr>Slide 76</vt:lpstr>
      <vt:lpstr>1. Calcium channel blockers</vt:lpstr>
      <vt:lpstr>Slide 78</vt:lpstr>
      <vt:lpstr>2. Endothelin receptor antagonists</vt:lpstr>
      <vt:lpstr>Ambrisentan</vt:lpstr>
      <vt:lpstr>Bosentan</vt:lpstr>
      <vt:lpstr>Macitentan</vt:lpstr>
      <vt:lpstr>3. Phosphodiesterase 5 inhibitors and guanylate cyclase stimulators</vt:lpstr>
      <vt:lpstr>Slide 84</vt:lpstr>
      <vt:lpstr>Prostacyclin analogues and prostacyclin receptor agonists</vt:lpstr>
      <vt:lpstr>So recommendations…</vt:lpstr>
      <vt:lpstr>TRITON study</vt:lpstr>
      <vt:lpstr>Slide 88</vt:lpstr>
      <vt:lpstr>Slide 89</vt:lpstr>
      <vt:lpstr>Interventional therapy</vt:lpstr>
      <vt:lpstr>Balloon atrial septostomy and Potts shunt</vt:lpstr>
      <vt:lpstr>Pulmonary artery denervation</vt:lpstr>
      <vt:lpstr>Slide 93</vt:lpstr>
      <vt:lpstr>Advanced right ventricular failure</vt:lpstr>
      <vt:lpstr>Lung and heart–lung transplantation</vt:lpstr>
      <vt:lpstr>Slide 96</vt:lpstr>
      <vt:lpstr>Slide 97</vt:lpstr>
      <vt:lpstr>New drugs (phase 3 studies)</vt:lpstr>
      <vt:lpstr>Pulmonary arterial hypertension associated with drugs and toxins</vt:lpstr>
      <vt:lpstr>Slide 100</vt:lpstr>
      <vt:lpstr>Pulmonary arterial hypertension associated with adult congenital heart disease</vt:lpstr>
      <vt:lpstr>Slide 102</vt:lpstr>
      <vt:lpstr>Slide 103</vt:lpstr>
      <vt:lpstr>Slide 104</vt:lpstr>
      <vt:lpstr>Pulmonary hypertension associated with left heart disease</vt:lpstr>
      <vt:lpstr>HFpEF</vt:lpstr>
      <vt:lpstr>Pulmonary hypertension associated with lung diseases and/ or hypoxia</vt:lpstr>
      <vt:lpstr>Pulmonary hypertension associated with chronic obstructive pulmonary disease</vt:lpstr>
      <vt:lpstr>Pulmonary hypertension associated with ILD</vt:lpstr>
      <vt:lpstr>Chronic thromboembolic pulmonary hypertension</vt:lpstr>
      <vt:lpstr>Slide 111</vt:lpstr>
      <vt:lpstr>Slide 112</vt:lpstr>
      <vt:lpstr>Pulmonary hypertension with unclear and/or multifactorial mechanisms</vt:lpstr>
      <vt:lpstr>Slide 114</vt:lpstr>
      <vt:lpstr>Pulmonary Hypertension Registry of Kerala, India  (PRO-KERALA): One-year outcomes  Indian Heart Journal 74 (2022)</vt:lpstr>
      <vt:lpstr>Slide 116</vt:lpstr>
      <vt:lpstr>Slide 117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hypertension Part 2</dc:title>
  <dc:creator>Dr Jithin S Panicker</dc:creator>
  <cp:lastModifiedBy>LENOVO</cp:lastModifiedBy>
  <cp:revision>194</cp:revision>
  <dcterms:created xsi:type="dcterms:W3CDTF">2023-01-30T17:31:27Z</dcterms:created>
  <dcterms:modified xsi:type="dcterms:W3CDTF">2023-03-10T19:41:36Z</dcterms:modified>
</cp:coreProperties>
</file>